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512" r:id="rId2"/>
    <p:sldId id="482" r:id="rId3"/>
    <p:sldId id="365" r:id="rId4"/>
    <p:sldId id="366" r:id="rId5"/>
    <p:sldId id="370" r:id="rId6"/>
    <p:sldId id="483" r:id="rId7"/>
    <p:sldId id="484" r:id="rId8"/>
    <p:sldId id="486" r:id="rId9"/>
    <p:sldId id="485" r:id="rId10"/>
    <p:sldId id="487" r:id="rId11"/>
    <p:sldId id="488" r:id="rId12"/>
    <p:sldId id="515" r:id="rId13"/>
    <p:sldId id="516" r:id="rId14"/>
    <p:sldId id="490" r:id="rId15"/>
    <p:sldId id="518" r:id="rId16"/>
    <p:sldId id="481" r:id="rId17"/>
    <p:sldId id="491" r:id="rId18"/>
    <p:sldId id="492" r:id="rId19"/>
    <p:sldId id="519" r:id="rId20"/>
    <p:sldId id="520" r:id="rId21"/>
    <p:sldId id="521" r:id="rId22"/>
    <p:sldId id="499" r:id="rId23"/>
    <p:sldId id="523" r:id="rId24"/>
    <p:sldId id="524" r:id="rId25"/>
    <p:sldId id="525" r:id="rId26"/>
    <p:sldId id="373" r:id="rId27"/>
    <p:sldId id="396" r:id="rId28"/>
    <p:sldId id="398" r:id="rId29"/>
    <p:sldId id="399" r:id="rId30"/>
    <p:sldId id="400" r:id="rId31"/>
    <p:sldId id="504" r:id="rId32"/>
    <p:sldId id="401" r:id="rId33"/>
    <p:sldId id="526" r:id="rId34"/>
    <p:sldId id="402" r:id="rId35"/>
    <p:sldId id="527" r:id="rId36"/>
    <p:sldId id="403" r:id="rId37"/>
    <p:sldId id="506" r:id="rId38"/>
    <p:sldId id="528" r:id="rId39"/>
    <p:sldId id="529" r:id="rId40"/>
    <p:sldId id="404" r:id="rId41"/>
    <p:sldId id="507" r:id="rId42"/>
    <p:sldId id="530" r:id="rId43"/>
    <p:sldId id="531" r:id="rId44"/>
    <p:sldId id="532" r:id="rId45"/>
    <p:sldId id="405" r:id="rId46"/>
    <p:sldId id="508" r:id="rId47"/>
    <p:sldId id="533" r:id="rId48"/>
    <p:sldId id="534" r:id="rId49"/>
    <p:sldId id="535" r:id="rId50"/>
    <p:sldId id="540" r:id="rId51"/>
    <p:sldId id="541" r:id="rId52"/>
    <p:sldId id="542" r:id="rId53"/>
    <p:sldId id="547" r:id="rId54"/>
    <p:sldId id="543" r:id="rId55"/>
    <p:sldId id="548" r:id="rId56"/>
    <p:sldId id="411" r:id="rId57"/>
    <p:sldId id="510" r:id="rId58"/>
    <p:sldId id="549" r:id="rId59"/>
    <p:sldId id="550" r:id="rId60"/>
    <p:sldId id="414" r:id="rId61"/>
    <p:sldId id="511" r:id="rId62"/>
    <p:sldId id="551" r:id="rId63"/>
    <p:sldId id="552" r:id="rId64"/>
    <p:sldId id="555" r:id="rId65"/>
    <p:sldId id="553" r:id="rId66"/>
    <p:sldId id="554" r:id="rId6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00FF"/>
    <a:srgbClr val="0066FF"/>
    <a:srgbClr val="DBEEF4"/>
    <a:srgbClr val="F79646"/>
    <a:srgbClr val="E46C0A"/>
    <a:srgbClr val="6DAA2D"/>
    <a:srgbClr val="7F7F7F"/>
    <a:srgbClr val="F68426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6" autoAdjust="0"/>
    <p:restoredTop sz="94660"/>
  </p:normalViewPr>
  <p:slideViewPr>
    <p:cSldViewPr>
      <p:cViewPr>
        <p:scale>
          <a:sx n="100" d="100"/>
          <a:sy n="100" d="100"/>
        </p:scale>
        <p:origin x="-666" y="-102"/>
      </p:cViewPr>
      <p:guideLst>
        <p:guide orient="horz" pos="162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4" Type="http://schemas.openxmlformats.org/officeDocument/2006/relationships/image" Target="../media/image10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4" Type="http://schemas.openxmlformats.org/officeDocument/2006/relationships/image" Target="../media/image119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4" Type="http://schemas.openxmlformats.org/officeDocument/2006/relationships/image" Target="../media/image12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4" Type="http://schemas.openxmlformats.org/officeDocument/2006/relationships/image" Target="../media/image13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4" Type="http://schemas.openxmlformats.org/officeDocument/2006/relationships/image" Target="../media/image14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image" Target="../media/image150.emf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4" Type="http://schemas.openxmlformats.org/officeDocument/2006/relationships/image" Target="../media/image163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Relationship Id="rId4" Type="http://schemas.openxmlformats.org/officeDocument/2006/relationships/image" Target="../media/image170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4" Type="http://schemas.openxmlformats.org/officeDocument/2006/relationships/image" Target="../media/image174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image" Target="../media/image188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201.emf"/><Relationship Id="rId1" Type="http://schemas.openxmlformats.org/officeDocument/2006/relationships/image" Target="../media/image200.emf"/><Relationship Id="rId4" Type="http://schemas.openxmlformats.org/officeDocument/2006/relationships/image" Target="../media/image20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FAAE2-9B52-45C5-968D-2B2024B388D1}" type="datetimeFigureOut">
              <a:rPr lang="zh-CN" altLang="en-US" smtClean="0"/>
              <a:pPr/>
              <a:t>2016/3/3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9126-AB6B-4ABE-B579-A9E4DC2C98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718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2027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:\Teliss_Tong\Copy\定期备份\工作备份\！PPT图片及版面资源\06-PPT精选插图\10-综合\脚印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5400000">
            <a:off x="3446704" y="-543896"/>
            <a:ext cx="225059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1724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1" r:id="rId3"/>
    <p:sldLayoutId id="2147483656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68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01" indent="-257201" algn="l" defTabSz="6858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68" indent="-214334" algn="l" defTabSz="685868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36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70" indent="-171467" algn="l" defTabSz="685868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05" indent="-171467" algn="l" defTabSz="685868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package" Target="../embeddings/Microsoft_Office_Word___25.docx"/><Relationship Id="rId4" Type="http://schemas.openxmlformats.org/officeDocument/2006/relationships/package" Target="../embeddings/Microsoft_Office_Word___24.doc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package" Target="../embeddings/Microsoft_Office_Word___2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Office_Word___27.docx"/><Relationship Id="rId5" Type="http://schemas.openxmlformats.org/officeDocument/2006/relationships/package" Target="../embeddings/Microsoft_Office_Word___26.docx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29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package" Target="../embeddings/Microsoft_Office_Word___30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3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png"/><Relationship Id="rId5" Type="http://schemas.openxmlformats.org/officeDocument/2006/relationships/package" Target="../embeddings/Microsoft_Office_Word___33.docx"/><Relationship Id="rId4" Type="http://schemas.openxmlformats.org/officeDocument/2006/relationships/package" Target="../embeddings/Microsoft_Office_Word___32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34.docx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slide" Target="slide4.xml"/><Relationship Id="rId5" Type="http://schemas.openxmlformats.org/officeDocument/2006/relationships/package" Target="../embeddings/Microsoft_Office_Word___36.docx"/><Relationship Id="rId4" Type="http://schemas.openxmlformats.org/officeDocument/2006/relationships/package" Target="../embeddings/Microsoft_Office_Word___35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package" Target="../embeddings/Microsoft_Office_Word___4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Office_Word___39.docx"/><Relationship Id="rId5" Type="http://schemas.openxmlformats.org/officeDocument/2006/relationships/package" Target="../embeddings/Microsoft_Office_Word___38.docx"/><Relationship Id="rId4" Type="http://schemas.openxmlformats.org/officeDocument/2006/relationships/package" Target="../embeddings/Microsoft_Office_Word___37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Office_Word___44.docx"/><Relationship Id="rId5" Type="http://schemas.openxmlformats.org/officeDocument/2006/relationships/package" Target="../embeddings/Microsoft_Office_Word___43.docx"/><Relationship Id="rId4" Type="http://schemas.openxmlformats.org/officeDocument/2006/relationships/package" Target="../embeddings/Microsoft_Office_Word___42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5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package" Target="../embeddings/Microsoft_Office_Word___47.docx"/><Relationship Id="rId4" Type="http://schemas.openxmlformats.org/officeDocument/2006/relationships/package" Target="../embeddings/Microsoft_Office_Word___46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8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Office_Word___51.docx"/><Relationship Id="rId5" Type="http://schemas.openxmlformats.org/officeDocument/2006/relationships/package" Target="../embeddings/Microsoft_Office_Word___50.docx"/><Relationship Id="rId4" Type="http://schemas.openxmlformats.org/officeDocument/2006/relationships/package" Target="../embeddings/Microsoft_Office_Word___49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Office_Word___57.docx"/><Relationship Id="rId5" Type="http://schemas.openxmlformats.org/officeDocument/2006/relationships/package" Target="../embeddings/Microsoft_Office_Word___56.docx"/><Relationship Id="rId4" Type="http://schemas.openxmlformats.org/officeDocument/2006/relationships/package" Target="../embeddings/Microsoft_Office_Word___55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58.docx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slide" Target="slide4.xml"/><Relationship Id="rId5" Type="http://schemas.openxmlformats.org/officeDocument/2006/relationships/package" Target="../embeddings/Microsoft_Office_Word___60.docx"/><Relationship Id="rId4" Type="http://schemas.openxmlformats.org/officeDocument/2006/relationships/package" Target="../embeddings/Microsoft_Office_Word___59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64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6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62.docx"/><Relationship Id="rId20" Type="http://schemas.openxmlformats.org/officeDocument/2006/relationships/image" Target="../media/image78.png"/><Relationship Id="rId1" Type="http://schemas.openxmlformats.org/officeDocument/2006/relationships/vmlDrawing" Target="../drawings/vmlDrawing19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61.docx"/><Relationship Id="rId10" Type="http://schemas.openxmlformats.org/officeDocument/2006/relationships/slide" Target="slide36.xml"/><Relationship Id="rId19" Type="http://schemas.openxmlformats.org/officeDocument/2006/relationships/package" Target="../embeddings/Microsoft_Office_Word___65.docx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66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68.docx"/><Relationship Id="rId1" Type="http://schemas.openxmlformats.org/officeDocument/2006/relationships/vmlDrawing" Target="../drawings/vmlDrawing21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67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70.docx"/><Relationship Id="rId1" Type="http://schemas.openxmlformats.org/officeDocument/2006/relationships/vmlDrawing" Target="../drawings/vmlDrawing22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69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72.docx"/><Relationship Id="rId1" Type="http://schemas.openxmlformats.org/officeDocument/2006/relationships/vmlDrawing" Target="../drawings/vmlDrawing23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71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75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74.docx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png"/><Relationship Id="rId20" Type="http://schemas.openxmlformats.org/officeDocument/2006/relationships/package" Target="../embeddings/Microsoft_Office_Word___77.docx"/><Relationship Id="rId1" Type="http://schemas.openxmlformats.org/officeDocument/2006/relationships/vmlDrawing" Target="../drawings/vmlDrawing24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73.docx"/><Relationship Id="rId10" Type="http://schemas.openxmlformats.org/officeDocument/2006/relationships/slide" Target="slide36.xml"/><Relationship Id="rId19" Type="http://schemas.openxmlformats.org/officeDocument/2006/relationships/package" Target="../embeddings/Microsoft_Office_Word___76.docx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4.png"/><Relationship Id="rId1" Type="http://schemas.openxmlformats.org/officeDocument/2006/relationships/vmlDrawing" Target="../drawings/vmlDrawing25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78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79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82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81.docx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1.png"/><Relationship Id="rId1" Type="http://schemas.openxmlformats.org/officeDocument/2006/relationships/vmlDrawing" Target="../drawings/vmlDrawing27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80.docx"/><Relationship Id="rId10" Type="http://schemas.openxmlformats.org/officeDocument/2006/relationships/slide" Target="slide36.xml"/><Relationship Id="rId19" Type="http://schemas.openxmlformats.org/officeDocument/2006/relationships/package" Target="../embeddings/Microsoft_Office_Word___83.docx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87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86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85.docx"/><Relationship Id="rId1" Type="http://schemas.openxmlformats.org/officeDocument/2006/relationships/vmlDrawing" Target="../drawings/vmlDrawing28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84.docx"/><Relationship Id="rId10" Type="http://schemas.openxmlformats.org/officeDocument/2006/relationships/slide" Target="slide36.xml"/><Relationship Id="rId19" Type="http://schemas.openxmlformats.org/officeDocument/2006/relationships/package" Target="../embeddings/Microsoft_Office_Word___88.docx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90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image" Target="../media/image110.png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89.docx"/><Relationship Id="rId1" Type="http://schemas.openxmlformats.org/officeDocument/2006/relationships/vmlDrawing" Target="../drawings/vmlDrawing29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image" Target="../media/image109.png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9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92.docx"/><Relationship Id="rId1" Type="http://schemas.openxmlformats.org/officeDocument/2006/relationships/vmlDrawing" Target="../drawings/vmlDrawing30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91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95.docx"/><Relationship Id="rId1" Type="http://schemas.openxmlformats.org/officeDocument/2006/relationships/vmlDrawing" Target="../drawings/vmlDrawing31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94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99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9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97.docx"/><Relationship Id="rId1" Type="http://schemas.openxmlformats.org/officeDocument/2006/relationships/vmlDrawing" Target="../drawings/vmlDrawing32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96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60.xml"/><Relationship Id="rId3" Type="http://schemas.openxmlformats.org/officeDocument/2006/relationships/slide" Target="slide27.xml"/><Relationship Id="rId7" Type="http://schemas.openxmlformats.org/officeDocument/2006/relationships/slide" Target="slide32.xml"/><Relationship Id="rId12" Type="http://schemas.openxmlformats.org/officeDocument/2006/relationships/slide" Target="slide56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11" Type="http://schemas.openxmlformats.org/officeDocument/2006/relationships/slide" Target="slide45.xml"/><Relationship Id="rId5" Type="http://schemas.openxmlformats.org/officeDocument/2006/relationships/slide" Target="slide29.xml"/><Relationship Id="rId10" Type="http://schemas.openxmlformats.org/officeDocument/2006/relationships/slide" Target="slide40.xml"/><Relationship Id="rId4" Type="http://schemas.openxmlformats.org/officeDocument/2006/relationships/slide" Target="slide28.xml"/><Relationship Id="rId9" Type="http://schemas.openxmlformats.org/officeDocument/2006/relationships/slide" Target="slide36.xml"/><Relationship Id="rId1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image" Target="../media/image123.png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01.docx"/><Relationship Id="rId1" Type="http://schemas.openxmlformats.org/officeDocument/2006/relationships/vmlDrawing" Target="../drawings/vmlDrawing33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00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05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04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03.docx"/><Relationship Id="rId1" Type="http://schemas.openxmlformats.org/officeDocument/2006/relationships/vmlDrawing" Target="../drawings/vmlDrawing34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02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0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07.docx"/><Relationship Id="rId1" Type="http://schemas.openxmlformats.org/officeDocument/2006/relationships/vmlDrawing" Target="../drawings/vmlDrawing35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06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12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11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10.docx"/><Relationship Id="rId1" Type="http://schemas.openxmlformats.org/officeDocument/2006/relationships/vmlDrawing" Target="../drawings/vmlDrawing36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09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13.docx"/><Relationship Id="rId1" Type="http://schemas.openxmlformats.org/officeDocument/2006/relationships/vmlDrawing" Target="../drawings/vmlDrawing37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image" Target="../media/image136.png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16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15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14.docx"/><Relationship Id="rId1" Type="http://schemas.openxmlformats.org/officeDocument/2006/relationships/vmlDrawing" Target="../drawings/vmlDrawing38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image" Target="../media/image140.png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20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1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18.docx"/><Relationship Id="rId1" Type="http://schemas.openxmlformats.org/officeDocument/2006/relationships/vmlDrawing" Target="../drawings/vmlDrawing39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17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24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2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22.docx"/><Relationship Id="rId1" Type="http://schemas.openxmlformats.org/officeDocument/2006/relationships/vmlDrawing" Target="../drawings/vmlDrawing40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21.docx"/><Relationship Id="rId10" Type="http://schemas.openxmlformats.org/officeDocument/2006/relationships/slide" Target="slide36.xml"/><Relationship Id="rId19" Type="http://schemas.openxmlformats.org/officeDocument/2006/relationships/package" Target="../embeddings/Microsoft_Office_Word___125.docx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29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2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27.docx"/><Relationship Id="rId1" Type="http://schemas.openxmlformats.org/officeDocument/2006/relationships/vmlDrawing" Target="../drawings/vmlDrawing41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26.docx"/><Relationship Id="rId10" Type="http://schemas.openxmlformats.org/officeDocument/2006/relationships/slide" Target="slide36.xml"/><Relationship Id="rId19" Type="http://schemas.openxmlformats.org/officeDocument/2006/relationships/package" Target="../embeddings/Microsoft_Office_Word___130.docx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Office_Word___3.docx"/><Relationship Id="rId5" Type="http://schemas.openxmlformats.org/officeDocument/2006/relationships/package" Target="../embeddings/Microsoft_Office_Word___2.docx"/><Relationship Id="rId4" Type="http://schemas.openxmlformats.org/officeDocument/2006/relationships/package" Target="../embeddings/Microsoft_Office_Word___1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32.docx"/><Relationship Id="rId1" Type="http://schemas.openxmlformats.org/officeDocument/2006/relationships/vmlDrawing" Target="../drawings/vmlDrawing42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31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35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34.docx"/><Relationship Id="rId1" Type="http://schemas.openxmlformats.org/officeDocument/2006/relationships/vmlDrawing" Target="../drawings/vmlDrawing43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33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39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38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37.docx"/><Relationship Id="rId1" Type="http://schemas.openxmlformats.org/officeDocument/2006/relationships/vmlDrawing" Target="../drawings/vmlDrawing44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36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42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41.docx"/><Relationship Id="rId1" Type="http://schemas.openxmlformats.org/officeDocument/2006/relationships/vmlDrawing" Target="../drawings/vmlDrawing45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40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46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45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44.docx"/><Relationship Id="rId1" Type="http://schemas.openxmlformats.org/officeDocument/2006/relationships/vmlDrawing" Target="../drawings/vmlDrawing46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43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50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4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48.docx"/><Relationship Id="rId1" Type="http://schemas.openxmlformats.org/officeDocument/2006/relationships/vmlDrawing" Target="../drawings/vmlDrawing47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47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60.xml"/><Relationship Id="rId3" Type="http://schemas.openxmlformats.org/officeDocument/2006/relationships/slide" Target="slide27.xml"/><Relationship Id="rId7" Type="http://schemas.openxmlformats.org/officeDocument/2006/relationships/slide" Target="slide32.xml"/><Relationship Id="rId12" Type="http://schemas.openxmlformats.org/officeDocument/2006/relationships/slide" Target="slide56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11" Type="http://schemas.openxmlformats.org/officeDocument/2006/relationships/slide" Target="slide45.xml"/><Relationship Id="rId5" Type="http://schemas.openxmlformats.org/officeDocument/2006/relationships/slide" Target="slide29.xml"/><Relationship Id="rId10" Type="http://schemas.openxmlformats.org/officeDocument/2006/relationships/slide" Target="slide40.xml"/><Relationship Id="rId4" Type="http://schemas.openxmlformats.org/officeDocument/2006/relationships/slide" Target="slide28.xml"/><Relationship Id="rId9" Type="http://schemas.openxmlformats.org/officeDocument/2006/relationships/slide" Target="slide36.xml"/><Relationship Id="rId1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53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52.docx"/><Relationship Id="rId1" Type="http://schemas.openxmlformats.org/officeDocument/2006/relationships/vmlDrawing" Target="../drawings/vmlDrawing48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51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56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55.docx"/><Relationship Id="rId1" Type="http://schemas.openxmlformats.org/officeDocument/2006/relationships/vmlDrawing" Target="../drawings/vmlDrawing49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54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5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58.docx"/><Relationship Id="rId1" Type="http://schemas.openxmlformats.org/officeDocument/2006/relationships/vmlDrawing" Target="../drawings/vmlDrawing50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57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4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Word___5.doc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45.xml"/><Relationship Id="rId3" Type="http://schemas.openxmlformats.org/officeDocument/2006/relationships/image" Target="../media/image186.png"/><Relationship Id="rId7" Type="http://schemas.openxmlformats.org/officeDocument/2006/relationships/slide" Target="slide29.xml"/><Relationship Id="rId12" Type="http://schemas.openxmlformats.org/officeDocument/2006/relationships/slide" Target="slide40.xml"/><Relationship Id="rId17" Type="http://schemas.openxmlformats.org/officeDocument/2006/relationships/image" Target="../media/image187.png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0.docx"/><Relationship Id="rId1" Type="http://schemas.openxmlformats.org/officeDocument/2006/relationships/vmlDrawing" Target="../drawings/vmlDrawing51.vml"/><Relationship Id="rId6" Type="http://schemas.openxmlformats.org/officeDocument/2006/relationships/slide" Target="slide28.xml"/><Relationship Id="rId11" Type="http://schemas.openxmlformats.org/officeDocument/2006/relationships/slide" Target="slide36.xml"/><Relationship Id="rId5" Type="http://schemas.openxmlformats.org/officeDocument/2006/relationships/slide" Target="slide27.xml"/><Relationship Id="rId15" Type="http://schemas.openxmlformats.org/officeDocument/2006/relationships/slide" Target="slide60.xml"/><Relationship Id="rId10" Type="http://schemas.openxmlformats.org/officeDocument/2006/relationships/slide" Target="slide34.xml"/><Relationship Id="rId4" Type="http://schemas.openxmlformats.org/officeDocument/2006/relationships/slide" Target="slide26.xml"/><Relationship Id="rId9" Type="http://schemas.openxmlformats.org/officeDocument/2006/relationships/slide" Target="slide32.xml"/><Relationship Id="rId14" Type="http://schemas.openxmlformats.org/officeDocument/2006/relationships/slide" Target="slide5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2.docx"/><Relationship Id="rId1" Type="http://schemas.openxmlformats.org/officeDocument/2006/relationships/vmlDrawing" Target="../drawings/vmlDrawing52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61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4.docx"/><Relationship Id="rId1" Type="http://schemas.openxmlformats.org/officeDocument/2006/relationships/vmlDrawing" Target="../drawings/vmlDrawing53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63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6.docx"/><Relationship Id="rId1" Type="http://schemas.openxmlformats.org/officeDocument/2006/relationships/vmlDrawing" Target="../drawings/vmlDrawing54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65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69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68.docx"/><Relationship Id="rId1" Type="http://schemas.openxmlformats.org/officeDocument/2006/relationships/vmlDrawing" Target="../drawings/vmlDrawing55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67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72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71.docx"/><Relationship Id="rId1" Type="http://schemas.openxmlformats.org/officeDocument/2006/relationships/vmlDrawing" Target="../drawings/vmlDrawing56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70.docx"/><Relationship Id="rId10" Type="http://schemas.openxmlformats.org/officeDocument/2006/relationships/slide" Target="slide36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18" Type="http://schemas.openxmlformats.org/officeDocument/2006/relationships/package" Target="../embeddings/Microsoft_Office_Word___176.docx"/><Relationship Id="rId3" Type="http://schemas.openxmlformats.org/officeDocument/2006/relationships/slide" Target="slide26.xml"/><Relationship Id="rId7" Type="http://schemas.openxmlformats.org/officeDocument/2006/relationships/slide" Target="slide30.xml"/><Relationship Id="rId12" Type="http://schemas.openxmlformats.org/officeDocument/2006/relationships/slide" Target="slide45.xml"/><Relationship Id="rId17" Type="http://schemas.openxmlformats.org/officeDocument/2006/relationships/package" Target="../embeddings/Microsoft_Office_Word___175.doc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Office_Word___174.docx"/><Relationship Id="rId20" Type="http://schemas.openxmlformats.org/officeDocument/2006/relationships/image" Target="../media/image4.png"/><Relationship Id="rId1" Type="http://schemas.openxmlformats.org/officeDocument/2006/relationships/vmlDrawing" Target="../drawings/vmlDrawing57.vml"/><Relationship Id="rId6" Type="http://schemas.openxmlformats.org/officeDocument/2006/relationships/slide" Target="slide29.xml"/><Relationship Id="rId11" Type="http://schemas.openxmlformats.org/officeDocument/2006/relationships/slide" Target="slide40.xml"/><Relationship Id="rId5" Type="http://schemas.openxmlformats.org/officeDocument/2006/relationships/slide" Target="slide28.xml"/><Relationship Id="rId15" Type="http://schemas.openxmlformats.org/officeDocument/2006/relationships/package" Target="../embeddings/Microsoft_Office_Word___173.docx"/><Relationship Id="rId10" Type="http://schemas.openxmlformats.org/officeDocument/2006/relationships/slide" Target="slide36.xml"/><Relationship Id="rId19" Type="http://schemas.openxmlformats.org/officeDocument/2006/relationships/slide" Target="slide3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11.docx"/><Relationship Id="rId3" Type="http://schemas.openxmlformats.org/officeDocument/2006/relationships/package" Target="../embeddings/Microsoft_Office_Word___6.docx"/><Relationship Id="rId7" Type="http://schemas.openxmlformats.org/officeDocument/2006/relationships/package" Target="../embeddings/Microsoft_Office_Word___10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Office_Word___9.docx"/><Relationship Id="rId5" Type="http://schemas.openxmlformats.org/officeDocument/2006/relationships/package" Target="../embeddings/Microsoft_Office_Word___8.docx"/><Relationship Id="rId4" Type="http://schemas.openxmlformats.org/officeDocument/2006/relationships/package" Target="../embeddings/Microsoft_Office_Word___7.docx"/><Relationship Id="rId9" Type="http://schemas.openxmlformats.org/officeDocument/2006/relationships/package" Target="../embeddings/Microsoft_Office_Word___1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3.docx"/><Relationship Id="rId7" Type="http://schemas.openxmlformats.org/officeDocument/2006/relationships/package" Target="../embeddings/Microsoft_Office_Word___1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Office_Word___16.docx"/><Relationship Id="rId5" Type="http://schemas.openxmlformats.org/officeDocument/2006/relationships/package" Target="../embeddings/Microsoft_Office_Word___15.docx"/><Relationship Id="rId4" Type="http://schemas.openxmlformats.org/officeDocument/2006/relationships/package" Target="../embeddings/Microsoft_Office_Word___14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8.docx"/><Relationship Id="rId7" Type="http://schemas.openxmlformats.org/officeDocument/2006/relationships/package" Target="../embeddings/Microsoft_Office_Word___2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Office_Word___21.docx"/><Relationship Id="rId5" Type="http://schemas.openxmlformats.org/officeDocument/2006/relationships/package" Target="../embeddings/Microsoft_Office_Word___20.docx"/><Relationship Id="rId4" Type="http://schemas.openxmlformats.org/officeDocument/2006/relationships/package" Target="../embeddings/Microsoft_Office_Word___19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75062"/>
            <a:ext cx="914400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Picture 6" descr="C:\Users\x201i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4515966"/>
            <a:ext cx="91440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0685" y="3261350"/>
            <a:ext cx="8790463" cy="120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  <a:defRPr/>
            </a:pPr>
            <a:r>
              <a:rPr lang="zh-CN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第</a:t>
            </a:r>
            <a:r>
              <a:rPr lang="en-US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22</a:t>
            </a:r>
            <a:r>
              <a:rPr lang="zh-CN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练　空间向量解决立体几何问题两妙招</a:t>
            </a:r>
            <a:endParaRPr lang="en-US" altLang="zh-CN" sz="35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Times New Roman" pitchFamily="18" charset="0"/>
              <a:ea typeface="微软雅黑" pitchFamily="34" charset="-122"/>
            </a:endParaRPr>
          </a:p>
          <a:p>
            <a:pPr algn="ctr">
              <a:lnSpc>
                <a:spcPts val="4500"/>
              </a:lnSpc>
              <a:defRPr/>
            </a:pPr>
            <a:r>
              <a:rPr lang="en-US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——“</a:t>
            </a:r>
            <a:r>
              <a:rPr lang="zh-CN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选基底</a:t>
            </a:r>
            <a:r>
              <a:rPr lang="en-US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”</a:t>
            </a:r>
            <a:r>
              <a:rPr lang="zh-CN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与</a:t>
            </a:r>
            <a:r>
              <a:rPr lang="en-US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“</a:t>
            </a:r>
            <a:r>
              <a:rPr lang="zh-CN" altLang="zh-CN" sz="3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建系</a:t>
            </a:r>
            <a:r>
              <a:rPr lang="en-US" altLang="zh-CN" sz="35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</a:rPr>
              <a:t>”</a:t>
            </a:r>
            <a:endParaRPr lang="zh-CN" altLang="zh-CN" sz="35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35496" y="411510"/>
            <a:ext cx="25922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专题</a:t>
            </a:r>
            <a:r>
              <a:rPr lang="en-US" altLang="zh-CN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6   </a:t>
            </a:r>
            <a:r>
              <a:rPr lang="zh-CN" altLang="en-US" sz="1500" b="1" dirty="0" smtClean="0">
                <a:solidFill>
                  <a:schemeClr val="bg1">
                    <a:lumMod val="50000"/>
                  </a:schemeClr>
                </a:solidFill>
                <a:effectLst>
                  <a:reflection blurRad="25400" stA="30000" endPos="30000" dist="50800" dir="5400000" sy="-100000" algn="bl" rotWithShape="0"/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立体几何与空间向量</a:t>
            </a:r>
            <a:endParaRPr lang="zh-CN" altLang="en-US" sz="1500" b="1" dirty="0">
              <a:solidFill>
                <a:schemeClr val="bg1">
                  <a:lumMod val="50000"/>
                </a:schemeClr>
              </a:solidFill>
              <a:effectLst>
                <a:reflection blurRad="25400" stA="30000" endPos="30000" dist="50800" dir="5400000" sy="-100000" algn="bl" rotWithShape="0"/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54" y="779170"/>
            <a:ext cx="4181692" cy="23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94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13052874"/>
              </p:ext>
            </p:extLst>
          </p:nvPr>
        </p:nvGraphicFramePr>
        <p:xfrm>
          <a:off x="611560" y="1057027"/>
          <a:ext cx="7124700" cy="1082675"/>
        </p:xfrm>
        <a:graphic>
          <a:graphicData uri="http://schemas.openxmlformats.org/presentationml/2006/ole">
            <p:oleObj spid="_x0000_s6262" name="文档" r:id="rId3" imgW="7123423" imgH="1087028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63036195"/>
              </p:ext>
            </p:extLst>
          </p:nvPr>
        </p:nvGraphicFramePr>
        <p:xfrm>
          <a:off x="611560" y="2065139"/>
          <a:ext cx="7124700" cy="1082675"/>
        </p:xfrm>
        <a:graphic>
          <a:graphicData uri="http://schemas.openxmlformats.org/presentationml/2006/ole">
            <p:oleObj spid="_x0000_s6263" name="文档" r:id="rId4" imgW="7123423" imgH="1088830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97689349"/>
              </p:ext>
            </p:extLst>
          </p:nvPr>
        </p:nvGraphicFramePr>
        <p:xfrm>
          <a:off x="611560" y="3073251"/>
          <a:ext cx="7124700" cy="1082675"/>
        </p:xfrm>
        <a:graphic>
          <a:graphicData uri="http://schemas.openxmlformats.org/presentationml/2006/ole">
            <p:oleObj spid="_x0000_s6264" name="文档" r:id="rId5" imgW="7123423" imgH="109027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4474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7178" y="1466062"/>
            <a:ext cx="8512738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对于不易建立直角坐标系的题目，选择好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基底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也可使问题顺利解决</a:t>
            </a:r>
            <a:r>
              <a:rPr lang="en-US" altLang="zh-CN" sz="2600" kern="100" dirty="0">
                <a:latin typeface="Times New Roman"/>
                <a:ea typeface="华文细黑"/>
              </a:rPr>
              <a:t>.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基底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就是一个坐标系，选择时，作为基底的向量一般为已知向量，且能进行运算，还需能将其他向量线性表示</a:t>
            </a:r>
            <a:r>
              <a:rPr lang="en-US" altLang="zh-CN" sz="2600" kern="100" dirty="0">
                <a:latin typeface="Times New Roman"/>
                <a:ea typeface="华文细黑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173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380" y="-20538"/>
            <a:ext cx="8597865" cy="2117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1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分别是空间四边形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四点共面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连接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BG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3" name="图片 2" descr="8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9644" y="715573"/>
            <a:ext cx="2024894" cy="171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9" name="图片 63" descr="说明: 8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6419" y="2643758"/>
            <a:ext cx="2391345" cy="207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86808242"/>
              </p:ext>
            </p:extLst>
          </p:nvPr>
        </p:nvGraphicFramePr>
        <p:xfrm>
          <a:off x="339601" y="2082934"/>
          <a:ext cx="4016375" cy="938212"/>
        </p:xfrm>
        <a:graphic>
          <a:graphicData uri="http://schemas.openxmlformats.org/presentationml/2006/ole">
            <p:oleObj spid="_x0000_s7290" name="文档" r:id="rId5" imgW="4015879" imgH="938575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52686189"/>
              </p:ext>
            </p:extLst>
          </p:nvPr>
        </p:nvGraphicFramePr>
        <p:xfrm>
          <a:off x="259140" y="2749674"/>
          <a:ext cx="4000500" cy="1082675"/>
        </p:xfrm>
        <a:graphic>
          <a:graphicData uri="http://schemas.openxmlformats.org/presentationml/2006/ole">
            <p:oleObj spid="_x0000_s7291" name="文档" r:id="rId6" imgW="4015879" imgH="1083525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70658379"/>
              </p:ext>
            </p:extLst>
          </p:nvPr>
        </p:nvGraphicFramePr>
        <p:xfrm>
          <a:off x="273685" y="3435846"/>
          <a:ext cx="4016375" cy="998538"/>
        </p:xfrm>
        <a:graphic>
          <a:graphicData uri="http://schemas.openxmlformats.org/presentationml/2006/ole">
            <p:oleObj spid="_x0000_s7292" name="文档" r:id="rId7" imgW="4015879" imgH="1006362" progId="Word.Document.12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218748" y="4030578"/>
            <a:ext cx="4572000" cy="1076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由共面向量定理的推论知：</a:t>
            </a:r>
            <a:endParaRPr lang="zh-CN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四点共面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10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5095" y="534908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EFGH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87395460"/>
              </p:ext>
            </p:extLst>
          </p:nvPr>
        </p:nvGraphicFramePr>
        <p:xfrm>
          <a:off x="426016" y="1326996"/>
          <a:ext cx="4016375" cy="938213"/>
        </p:xfrm>
        <a:graphic>
          <a:graphicData uri="http://schemas.openxmlformats.org/presentationml/2006/ole">
            <p:oleObj spid="_x0000_s8270" name="文档" r:id="rId3" imgW="4015879" imgH="959848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87667820"/>
              </p:ext>
            </p:extLst>
          </p:nvPr>
        </p:nvGraphicFramePr>
        <p:xfrm>
          <a:off x="369248" y="2117174"/>
          <a:ext cx="6300788" cy="936625"/>
        </p:xfrm>
        <a:graphic>
          <a:graphicData uri="http://schemas.openxmlformats.org/presentationml/2006/ole">
            <p:oleObj spid="_x0000_s8271" name="文档" r:id="rId4" imgW="6300742" imgH="1004852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323528" y="2839164"/>
            <a:ext cx="8099577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EH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EH</a:t>
            </a:r>
            <a:r>
              <a:rPr lang="en-US" altLang="zh-CN" sz="2600" kern="100" dirty="0">
                <a:latin typeface="Cambria Math"/>
                <a:ea typeface="华文细黑"/>
                <a:cs typeface="Cambria Math"/>
              </a:rPr>
              <a:t>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EFGH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zh-CN" altLang="zh-CN" sz="2600" kern="100" dirty="0">
                <a:latin typeface="宋体"/>
                <a:ea typeface="MS Mincho"/>
                <a:cs typeface="MS Mincho"/>
              </a:rPr>
              <a:t>⊄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EFGH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EFGH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686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210726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</a:rPr>
              <a:t>(3)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600" i="1" kern="100" dirty="0">
                <a:latin typeface="Times New Roman"/>
                <a:ea typeface="华文细黑"/>
              </a:rPr>
              <a:t>EG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</a:rPr>
              <a:t>FH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的交点，求证：对空间任一点</a:t>
            </a:r>
            <a:r>
              <a:rPr lang="en-US" altLang="zh-CN" sz="2600" i="1" kern="100" dirty="0">
                <a:latin typeface="Times New Roman"/>
                <a:ea typeface="华文细黑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75365140"/>
              </p:ext>
            </p:extLst>
          </p:nvPr>
        </p:nvGraphicFramePr>
        <p:xfrm>
          <a:off x="223665" y="857830"/>
          <a:ext cx="5319713" cy="1081088"/>
        </p:xfrm>
        <a:graphic>
          <a:graphicData uri="http://schemas.openxmlformats.org/presentationml/2006/ole">
            <p:oleObj spid="_x0000_s9330" name="文档" r:id="rId3" imgW="5318754" imgH="1083525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55874" y="1556018"/>
            <a:ext cx="8909535" cy="6174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spc="-5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找一点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，并连接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OM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OB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OC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OD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OE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  <a:cs typeface="Courier New"/>
              </a:rPr>
              <a:t>OG</a:t>
            </a:r>
            <a:r>
              <a:rPr lang="en-US" altLang="zh-CN" sz="2600" kern="100" spc="-5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spc="-5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82056013"/>
              </p:ext>
            </p:extLst>
          </p:nvPr>
        </p:nvGraphicFramePr>
        <p:xfrm>
          <a:off x="245159" y="2226950"/>
          <a:ext cx="5319713" cy="1081088"/>
        </p:xfrm>
        <a:graphic>
          <a:graphicData uri="http://schemas.openxmlformats.org/presentationml/2006/ole">
            <p:oleObj spid="_x0000_s9331" name="文档" r:id="rId4" imgW="5318754" imgH="1086049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21855442"/>
              </p:ext>
            </p:extLst>
          </p:nvPr>
        </p:nvGraphicFramePr>
        <p:xfrm>
          <a:off x="243523" y="2947030"/>
          <a:ext cx="5319712" cy="1516063"/>
        </p:xfrm>
        <a:graphic>
          <a:graphicData uri="http://schemas.openxmlformats.org/presentationml/2006/ole">
            <p:oleObj spid="_x0000_s9332" name="文档" r:id="rId5" imgW="5318754" imgH="1523065" progId="Word.Document.12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92264" y="3655352"/>
            <a:ext cx="7363252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所以四边形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EFGH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是平行四边形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EG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交于一点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且被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平分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pic>
        <p:nvPicPr>
          <p:cNvPr id="9" name="图片 8" descr="8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0831" y="2409745"/>
            <a:ext cx="2450121" cy="207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210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6743537"/>
              </p:ext>
            </p:extLst>
          </p:nvPr>
        </p:nvGraphicFramePr>
        <p:xfrm>
          <a:off x="439214" y="987574"/>
          <a:ext cx="8328025" cy="1082675"/>
        </p:xfrm>
        <a:graphic>
          <a:graphicData uri="http://schemas.openxmlformats.org/presentationml/2006/ole">
            <p:oleObj spid="_x0000_s10354" name="文档" r:id="rId3" imgW="8327215" imgH="1083063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48325669"/>
              </p:ext>
            </p:extLst>
          </p:nvPr>
        </p:nvGraphicFramePr>
        <p:xfrm>
          <a:off x="417375" y="1995686"/>
          <a:ext cx="8328025" cy="1082675"/>
        </p:xfrm>
        <a:graphic>
          <a:graphicData uri="http://schemas.openxmlformats.org/presentationml/2006/ole">
            <p:oleObj spid="_x0000_s10355" name="文档" r:id="rId4" imgW="8327215" imgH="1083784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7562094"/>
              </p:ext>
            </p:extLst>
          </p:nvPr>
        </p:nvGraphicFramePr>
        <p:xfrm>
          <a:off x="395536" y="3075806"/>
          <a:ext cx="8328025" cy="1082675"/>
        </p:xfrm>
        <a:graphic>
          <a:graphicData uri="http://schemas.openxmlformats.org/presentationml/2006/ole">
            <p:oleObj spid="_x0000_s10356" name="文档" r:id="rId5" imgW="8327215" imgH="1085586" progId="Word.Document.12">
              <p:embed/>
            </p:oleObj>
          </a:graphicData>
        </a:graphic>
      </p:graphicFrame>
      <p:pic>
        <p:nvPicPr>
          <p:cNvPr id="7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21604" y="4554278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2724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XT13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3544" y="3225549"/>
            <a:ext cx="1752626" cy="173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SXT5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4826" y="1452673"/>
            <a:ext cx="1618052" cy="15989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960" y="168999"/>
            <a:ext cx="772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题型二　建立空间直角坐标系解决立体几何问题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507" y="779170"/>
            <a:ext cx="8946973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例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2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湖南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如图，已知四棱台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ABCD-A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的上、下底面分别是边长为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的正方形，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底面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分别在棱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的中点，证明：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由题设知，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两两垂直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为坐标原点，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，建立如图所示的空间直角坐标系，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538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83150" y="343901"/>
            <a:ext cx="8770682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则相关各点的坐标为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(0,0,0)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(3,0,6)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(0,6,0)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(0,3,6)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Q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m,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，其中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BQ,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≤</a:t>
            </a:r>
            <a:r>
              <a:rPr lang="en-US" altLang="zh-CN" sz="26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≤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6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pic>
        <p:nvPicPr>
          <p:cNvPr id="3" name="图片 2" descr="SXT13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5597" y="1499707"/>
            <a:ext cx="2078891" cy="20628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09245455"/>
              </p:ext>
            </p:extLst>
          </p:nvPr>
        </p:nvGraphicFramePr>
        <p:xfrm>
          <a:off x="255158" y="1584150"/>
          <a:ext cx="6964363" cy="1158875"/>
        </p:xfrm>
        <a:graphic>
          <a:graphicData uri="http://schemas.openxmlformats.org/presentationml/2006/ole">
            <p:oleObj spid="_x0000_s11404" name="文档" r:id="rId4" imgW="6963637" imgH="1159473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944030"/>
              </p:ext>
            </p:extLst>
          </p:nvPr>
        </p:nvGraphicFramePr>
        <p:xfrm>
          <a:off x="255158" y="2410385"/>
          <a:ext cx="6964363" cy="1158875"/>
        </p:xfrm>
        <a:graphic>
          <a:graphicData uri="http://schemas.openxmlformats.org/presentationml/2006/ole">
            <p:oleObj spid="_x0000_s11405" name="文档" r:id="rId5" imgW="6963637" imgH="1160193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26789577"/>
              </p:ext>
            </p:extLst>
          </p:nvPr>
        </p:nvGraphicFramePr>
        <p:xfrm>
          <a:off x="255158" y="3202473"/>
          <a:ext cx="6964363" cy="1158875"/>
        </p:xfrm>
        <a:graphic>
          <a:graphicData uri="http://schemas.openxmlformats.org/presentationml/2006/ole">
            <p:oleObj spid="_x0000_s11406" name="文档" r:id="rId6" imgW="6963637" imgH="1161995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07103586"/>
              </p:ext>
            </p:extLst>
          </p:nvPr>
        </p:nvGraphicFramePr>
        <p:xfrm>
          <a:off x="183150" y="3971701"/>
          <a:ext cx="6964363" cy="976313"/>
        </p:xfrm>
        <a:graphic>
          <a:graphicData uri="http://schemas.openxmlformats.org/presentationml/2006/ole">
            <p:oleObj spid="_x0000_s11407" name="文档" r:id="rId7" imgW="6963637" imgH="97637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7415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5124" y="123478"/>
            <a:ext cx="8683844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，二面角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PQDA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的余弦值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求四面体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ADPQ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的体积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由题设知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(6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6,0)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3,6)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内的两个不共线向量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的一个法向量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858657"/>
              </p:ext>
            </p:extLst>
          </p:nvPr>
        </p:nvGraphicFramePr>
        <p:xfrm>
          <a:off x="7372558" y="123478"/>
          <a:ext cx="527050" cy="954087"/>
        </p:xfrm>
        <a:graphic>
          <a:graphicData uri="http://schemas.openxmlformats.org/presentationml/2006/ole">
            <p:oleObj spid="_x0000_s12433" name="文档" r:id="rId3" imgW="526909" imgH="953719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69663529"/>
              </p:ext>
            </p:extLst>
          </p:nvPr>
        </p:nvGraphicFramePr>
        <p:xfrm>
          <a:off x="2453288" y="1259210"/>
          <a:ext cx="525463" cy="952500"/>
        </p:xfrm>
        <a:graphic>
          <a:graphicData uri="http://schemas.openxmlformats.org/presentationml/2006/ole">
            <p:oleObj spid="_x0000_s12434" name="文档" r:id="rId4" imgW="526909" imgH="955522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59900210"/>
              </p:ext>
            </p:extLst>
          </p:nvPr>
        </p:nvGraphicFramePr>
        <p:xfrm>
          <a:off x="5317976" y="1226458"/>
          <a:ext cx="838200" cy="952500"/>
        </p:xfrm>
        <a:graphic>
          <a:graphicData uri="http://schemas.openxmlformats.org/presentationml/2006/ole">
            <p:oleObj spid="_x0000_s12435" name="文档" r:id="rId5" imgW="839311" imgH="953719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7586768"/>
              </p:ext>
            </p:extLst>
          </p:nvPr>
        </p:nvGraphicFramePr>
        <p:xfrm>
          <a:off x="202372" y="3147814"/>
          <a:ext cx="6911975" cy="1965325"/>
        </p:xfrm>
        <a:graphic>
          <a:graphicData uri="http://schemas.openxmlformats.org/presentationml/2006/ole">
            <p:oleObj spid="_x0000_s12436" name="文档" r:id="rId6" imgW="6910375" imgH="1968256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09264" y="4443958"/>
            <a:ext cx="4007828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取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，得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(6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6,3).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02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94615" y="339502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AQD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的一个法向量是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05067233"/>
              </p:ext>
            </p:extLst>
          </p:nvPr>
        </p:nvGraphicFramePr>
        <p:xfrm>
          <a:off x="365056" y="1118493"/>
          <a:ext cx="7688263" cy="1165225"/>
        </p:xfrm>
        <a:graphic>
          <a:graphicData uri="http://schemas.openxmlformats.org/presentationml/2006/ole">
            <p:oleObj spid="_x0000_s13418" name="文档" r:id="rId3" imgW="7687352" imgH="1167041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2962630"/>
              </p:ext>
            </p:extLst>
          </p:nvPr>
        </p:nvGraphicFramePr>
        <p:xfrm>
          <a:off x="323528" y="1982589"/>
          <a:ext cx="7688263" cy="1165225"/>
        </p:xfrm>
        <a:graphic>
          <a:graphicData uri="http://schemas.openxmlformats.org/presentationml/2006/ole">
            <p:oleObj spid="_x0000_s13419" name="文档" r:id="rId4" imgW="7687352" imgH="1168123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04406818"/>
              </p:ext>
            </p:extLst>
          </p:nvPr>
        </p:nvGraphicFramePr>
        <p:xfrm>
          <a:off x="296863" y="2990701"/>
          <a:ext cx="8321675" cy="1165225"/>
        </p:xfrm>
        <a:graphic>
          <a:graphicData uri="http://schemas.openxmlformats.org/presentationml/2006/ole">
            <p:oleObj spid="_x0000_s13420" name="文档" r:id="rId5" imgW="8319657" imgH="1167041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187132" y="3899387"/>
            <a:ext cx="5766322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舍去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，此时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(6,4,0).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842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16" y="275520"/>
            <a:ext cx="2814848" cy="431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题型分析</a:t>
            </a:r>
            <a:r>
              <a:rPr lang="en-US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高考展望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5518"/>
            <a:ext cx="508302" cy="432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218318"/>
            <a:ext cx="8597865" cy="30172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向量作为一个工具，其用途是非常广泛的，可以解决现高中阶段立体几何中的大部分问题，不管是证明位置关系还是求解问题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而向量中最主要的两个手段就是选基底与建立空间直角坐标系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在高考中，用向量解决立体几何解答题，几乎成了必然的选择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877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91533584"/>
              </p:ext>
            </p:extLst>
          </p:nvPr>
        </p:nvGraphicFramePr>
        <p:xfrm>
          <a:off x="323528" y="267494"/>
          <a:ext cx="8321675" cy="1165225"/>
        </p:xfrm>
        <a:graphic>
          <a:graphicData uri="http://schemas.openxmlformats.org/presentationml/2006/ole">
            <p:oleObj spid="_x0000_s14473" name="文档" r:id="rId3" imgW="8319657" imgH="116812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37400" y="915566"/>
            <a:ext cx="398218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由此得点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(0,6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8743602"/>
              </p:ext>
            </p:extLst>
          </p:nvPr>
        </p:nvGraphicFramePr>
        <p:xfrm>
          <a:off x="339541" y="1622549"/>
          <a:ext cx="8321675" cy="1165225"/>
        </p:xfrm>
        <a:graphic>
          <a:graphicData uri="http://schemas.openxmlformats.org/presentationml/2006/ole">
            <p:oleObj spid="_x0000_s14474" name="文档" r:id="rId4" imgW="8319657" imgH="1169925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94752" y="2287200"/>
            <a:ext cx="669386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PQ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的法向量是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(0,1,0)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8223344"/>
              </p:ext>
            </p:extLst>
          </p:nvPr>
        </p:nvGraphicFramePr>
        <p:xfrm>
          <a:off x="237400" y="3579862"/>
          <a:ext cx="8321675" cy="1165225"/>
        </p:xfrm>
        <a:graphic>
          <a:graphicData uri="http://schemas.openxmlformats.org/presentationml/2006/ole">
            <p:oleObj spid="_x0000_s14475" name="文档" r:id="rId5" imgW="8319657" imgH="1171366" progId="Word.Document.12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67945093"/>
              </p:ext>
            </p:extLst>
          </p:nvPr>
        </p:nvGraphicFramePr>
        <p:xfrm>
          <a:off x="198438" y="4250794"/>
          <a:ext cx="8320087" cy="1058862"/>
        </p:xfrm>
        <a:graphic>
          <a:graphicData uri="http://schemas.openxmlformats.org/presentationml/2006/ole">
            <p:oleObj spid="_x0000_s14476" name="文档" r:id="rId6" imgW="8319657" imgH="106035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2565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1068" y="1374677"/>
            <a:ext cx="859786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于是，将四面体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ADPQ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视为以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为底面的三棱锥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PADQ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，则其高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66490277"/>
              </p:ext>
            </p:extLst>
          </p:nvPr>
        </p:nvGraphicFramePr>
        <p:xfrm>
          <a:off x="255463" y="2663428"/>
          <a:ext cx="8709025" cy="1060450"/>
        </p:xfrm>
        <a:graphic>
          <a:graphicData uri="http://schemas.openxmlformats.org/presentationml/2006/ole">
            <p:oleObj spid="_x0000_s15396" name="文档" r:id="rId3" imgW="8714531" imgH="105745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2115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23528" y="898565"/>
            <a:ext cx="8428453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点评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建立空间直角坐标系前应先观察题目中的垂直关系，最好借助已知的垂直关系建系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利用题目中的数量关系，确定定点的坐标，动点的坐标可利用共线关系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λ</a:t>
            </a:r>
            <a:r>
              <a:rPr lang="en-US" altLang="zh-CN" sz="2600" b="1" i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，设出动点坐标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要掌握利用法向量求线面角、二面角、点到面的距离的公式法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74005936"/>
              </p:ext>
            </p:extLst>
          </p:nvPr>
        </p:nvGraphicFramePr>
        <p:xfrm>
          <a:off x="3131840" y="2628518"/>
          <a:ext cx="565150" cy="930275"/>
        </p:xfrm>
        <a:graphic>
          <a:graphicData uri="http://schemas.openxmlformats.org/presentationml/2006/ole">
            <p:oleObj spid="_x0000_s16420" name="文档" r:id="rId3" imgW="565059" imgH="93100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1688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1258" y="198383"/>
            <a:ext cx="8858389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变式训练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2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如图，在底面是矩形的四棱锥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底面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分别是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PC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PAB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为原点，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建立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如图所示的空间直角坐标系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(1,0,0)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(1,2,0)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(0,2,0)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3" name="图片 2" descr="9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6313" y="915566"/>
            <a:ext cx="2396127" cy="148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9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398" y="2569746"/>
            <a:ext cx="2783718" cy="1963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99710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94518155"/>
              </p:ext>
            </p:extLst>
          </p:nvPr>
        </p:nvGraphicFramePr>
        <p:xfrm>
          <a:off x="323528" y="396043"/>
          <a:ext cx="6856413" cy="1174750"/>
        </p:xfrm>
        <a:graphic>
          <a:graphicData uri="http://schemas.openxmlformats.org/presentationml/2006/ole">
            <p:oleObj spid="_x0000_s17545" name="文档" r:id="rId3" imgW="6857113" imgH="1174610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9445389"/>
              </p:ext>
            </p:extLst>
          </p:nvPr>
        </p:nvGraphicFramePr>
        <p:xfrm>
          <a:off x="327025" y="1188131"/>
          <a:ext cx="6858000" cy="1174750"/>
        </p:xfrm>
        <a:graphic>
          <a:graphicData uri="http://schemas.openxmlformats.org/presentationml/2006/ole">
            <p:oleObj spid="_x0000_s17546" name="文档" r:id="rId4" imgW="6857113" imgH="1176052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65526260"/>
              </p:ext>
            </p:extLst>
          </p:nvPr>
        </p:nvGraphicFramePr>
        <p:xfrm>
          <a:off x="311785" y="1980219"/>
          <a:ext cx="8389938" cy="928688"/>
        </p:xfrm>
        <a:graphic>
          <a:graphicData uri="http://schemas.openxmlformats.org/presentationml/2006/ole">
            <p:oleObj spid="_x0000_s17547" name="文档" r:id="rId5" imgW="8388034" imgH="930606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26252476"/>
              </p:ext>
            </p:extLst>
          </p:nvPr>
        </p:nvGraphicFramePr>
        <p:xfrm>
          <a:off x="250825" y="2772307"/>
          <a:ext cx="8389938" cy="998537"/>
        </p:xfrm>
        <a:graphic>
          <a:graphicData uri="http://schemas.openxmlformats.org/presentationml/2006/ole">
            <p:oleObj spid="_x0000_s17548" name="文档" r:id="rId6" imgW="8388034" imgH="1004852" progId="Word.Document.12">
              <p:embed/>
            </p:oleObj>
          </a:graphicData>
        </a:graphic>
      </p:graphicFrame>
      <p:sp>
        <p:nvSpPr>
          <p:cNvPr id="9" name="矩形 8"/>
          <p:cNvSpPr/>
          <p:nvPr/>
        </p:nvSpPr>
        <p:spPr>
          <a:xfrm>
            <a:off x="208404" y="3515247"/>
            <a:ext cx="457200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Cambria Math"/>
                <a:ea typeface="华文细黑"/>
                <a:cs typeface="Cambria Math"/>
              </a:rPr>
              <a:t>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</a:t>
            </a:r>
            <a:r>
              <a:rPr lang="zh-CN" altLang="zh-CN" sz="2600" kern="100" dirty="0">
                <a:latin typeface="宋体"/>
                <a:ea typeface="MS Mincho"/>
                <a:cs typeface="MS Mincho"/>
              </a:rPr>
              <a:t>⊄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565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6143" y="350377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PAD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PDC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24494809"/>
              </p:ext>
            </p:extLst>
          </p:nvPr>
        </p:nvGraphicFramePr>
        <p:xfrm>
          <a:off x="421824" y="966956"/>
          <a:ext cx="6856413" cy="1174750"/>
        </p:xfrm>
        <a:graphic>
          <a:graphicData uri="http://schemas.openxmlformats.org/presentationml/2006/ole">
            <p:oleObj spid="_x0000_s18531" name="文档" r:id="rId3" imgW="6857113" imgH="1176052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78012119"/>
              </p:ext>
            </p:extLst>
          </p:nvPr>
        </p:nvGraphicFramePr>
        <p:xfrm>
          <a:off x="421411" y="1615028"/>
          <a:ext cx="6856413" cy="1174750"/>
        </p:xfrm>
        <a:graphic>
          <a:graphicData uri="http://schemas.openxmlformats.org/presentationml/2006/ole">
            <p:oleObj spid="_x0000_s18532" name="文档" r:id="rId4" imgW="6857113" imgH="1177854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623560"/>
              </p:ext>
            </p:extLst>
          </p:nvPr>
        </p:nvGraphicFramePr>
        <p:xfrm>
          <a:off x="342196" y="2327488"/>
          <a:ext cx="6856413" cy="1174750"/>
        </p:xfrm>
        <a:graphic>
          <a:graphicData uri="http://schemas.openxmlformats.org/presentationml/2006/ole">
            <p:oleObj spid="_x0000_s18533" name="文档" r:id="rId5" imgW="6857113" imgH="1179296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59140" y="2983180"/>
            <a:ext cx="8099577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AP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∩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DC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∵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DC</a:t>
            </a:r>
            <a:r>
              <a:rPr lang="en-US" altLang="zh-CN" sz="2600" kern="100" dirty="0">
                <a:latin typeface="Cambria Math"/>
                <a:ea typeface="华文细黑"/>
                <a:cs typeface="Cambria Math"/>
              </a:rPr>
              <a:t>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PAD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PDC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74307" y="4532571"/>
            <a:ext cx="539117" cy="53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2247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任意多边形 22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5" name="任意多边形 2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7" name="任意多边形 26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8" name="任意多边形 27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9" name="任意多边形 28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479" y="756310"/>
            <a:ext cx="8858389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</a:rPr>
              <a:t>1.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已知正方体</a:t>
            </a:r>
            <a:r>
              <a:rPr lang="en-US" altLang="zh-CN" sz="2600" i="1" kern="100" dirty="0">
                <a:latin typeface="Times New Roman"/>
                <a:ea typeface="华文细黑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中，点</a:t>
            </a:r>
            <a:r>
              <a:rPr lang="en-US" altLang="zh-CN" sz="2600" i="1" kern="100" dirty="0">
                <a:latin typeface="Times New Roman"/>
                <a:ea typeface="华文细黑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为上底面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中心，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8108436"/>
              </p:ext>
            </p:extLst>
          </p:nvPr>
        </p:nvGraphicFramePr>
        <p:xfrm>
          <a:off x="378221" y="2045445"/>
          <a:ext cx="7650163" cy="1074738"/>
        </p:xfrm>
        <a:graphic>
          <a:graphicData uri="http://schemas.openxmlformats.org/presentationml/2006/ole">
            <p:oleObj spid="_x0000_s19607" name="文档" r:id="rId15" imgW="7649205" imgH="1075495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084941"/>
              </p:ext>
            </p:extLst>
          </p:nvPr>
        </p:nvGraphicFramePr>
        <p:xfrm>
          <a:off x="396300" y="1419622"/>
          <a:ext cx="7650163" cy="914400"/>
        </p:xfrm>
        <a:graphic>
          <a:graphicData uri="http://schemas.openxmlformats.org/presentationml/2006/ole">
            <p:oleObj spid="_x0000_s19608" name="文档" r:id="rId16" imgW="7649205" imgH="915468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8466503"/>
              </p:ext>
            </p:extLst>
          </p:nvPr>
        </p:nvGraphicFramePr>
        <p:xfrm>
          <a:off x="357538" y="2694663"/>
          <a:ext cx="7650163" cy="1074738"/>
        </p:xfrm>
        <a:graphic>
          <a:graphicData uri="http://schemas.openxmlformats.org/presentationml/2006/ole">
            <p:oleObj spid="_x0000_s19609" name="文档" r:id="rId17" imgW="7649205" imgH="1075495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24270660"/>
              </p:ext>
            </p:extLst>
          </p:nvPr>
        </p:nvGraphicFramePr>
        <p:xfrm>
          <a:off x="346388" y="3363838"/>
          <a:ext cx="7650163" cy="1074738"/>
        </p:xfrm>
        <a:graphic>
          <a:graphicData uri="http://schemas.openxmlformats.org/presentationml/2006/ole">
            <p:oleObj spid="_x0000_s19610" name="文档" r:id="rId18" imgW="7649205" imgH="1075855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05078943"/>
              </p:ext>
            </p:extLst>
          </p:nvPr>
        </p:nvGraphicFramePr>
        <p:xfrm>
          <a:off x="290973" y="4083918"/>
          <a:ext cx="7650163" cy="1074738"/>
        </p:xfrm>
        <a:graphic>
          <a:graphicData uri="http://schemas.openxmlformats.org/presentationml/2006/ole">
            <p:oleObj spid="_x0000_s19611" name="文档" r:id="rId19" imgW="7649205" imgH="1077657" progId="Word.Document.12">
              <p:embed/>
            </p:oleObj>
          </a:graphicData>
        </a:graphic>
      </p:graphicFrame>
      <p:pic>
        <p:nvPicPr>
          <p:cNvPr id="24" name="图片 23" descr="93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8131" y="3207729"/>
            <a:ext cx="2053018" cy="17402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7077040" y="1491630"/>
            <a:ext cx="40748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54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任意多边形 2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0" name="任意多边形 2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1" name="任意多边形 3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4615" y="942856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dirty="0">
                <a:latin typeface="Times New Roman"/>
                <a:ea typeface="华文细黑"/>
              </a:rPr>
              <a:t>2.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已知平面</a:t>
            </a:r>
            <a:r>
              <a:rPr lang="en-US" altLang="zh-CN" sz="2600" i="1" kern="100" dirty="0">
                <a:latin typeface="Times New Roman"/>
                <a:ea typeface="华文细黑"/>
              </a:rPr>
              <a:t>ABC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，点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是空间任意一点，点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满足条件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70315321"/>
              </p:ext>
            </p:extLst>
          </p:nvPr>
        </p:nvGraphicFramePr>
        <p:xfrm>
          <a:off x="396875" y="1718816"/>
          <a:ext cx="7650163" cy="996950"/>
        </p:xfrm>
        <a:graphic>
          <a:graphicData uri="http://schemas.openxmlformats.org/presentationml/2006/ole">
            <p:oleObj spid="_x0000_s20512" name="文档" r:id="rId15" imgW="7649205" imgH="1004852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08288" y="2393826"/>
            <a:ext cx="8099577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  	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的斜线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是平面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的垂线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  	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内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由已知得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四点共面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内，选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8996" y="1772042"/>
            <a:ext cx="425116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727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520" y="730022"/>
            <a:ext cx="8597865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已知平面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α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内有一点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1,2)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α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的一个法向量为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(6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3,6)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，则下列点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中，在平面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α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内的是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(2,3,3)  	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		B.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2,0,1)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4,4,0)  	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		D.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3,4)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6463611"/>
              </p:ext>
            </p:extLst>
          </p:nvPr>
        </p:nvGraphicFramePr>
        <p:xfrm>
          <a:off x="323528" y="3147814"/>
          <a:ext cx="7169150" cy="1074737"/>
        </p:xfrm>
        <a:graphic>
          <a:graphicData uri="http://schemas.openxmlformats.org/presentationml/2006/ole">
            <p:oleObj spid="_x0000_s21560" name="文档" r:id="rId15" imgW="7169128" imgH="1075495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942975"/>
              </p:ext>
            </p:extLst>
          </p:nvPr>
        </p:nvGraphicFramePr>
        <p:xfrm>
          <a:off x="283170" y="3801269"/>
          <a:ext cx="7169150" cy="1074737"/>
        </p:xfrm>
        <a:graphic>
          <a:graphicData uri="http://schemas.openxmlformats.org/presentationml/2006/ole">
            <p:oleObj spid="_x0000_s21561" name="文档" r:id="rId16" imgW="7169128" imgH="1075855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98180" y="4403443"/>
            <a:ext cx="815640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α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内，同理可验证其他三个点不在平面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α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内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4288" y="1355234"/>
            <a:ext cx="425116" cy="620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6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463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任意多边形 19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1" name="任意多边形 20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8206" y="778682"/>
            <a:ext cx="8770682" cy="10009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1,3)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1,4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(7,5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，若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三向量共面，则实数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41361448"/>
              </p:ext>
            </p:extLst>
          </p:nvPr>
        </p:nvGraphicFramePr>
        <p:xfrm>
          <a:off x="327025" y="1779662"/>
          <a:ext cx="7651750" cy="930275"/>
        </p:xfrm>
        <a:graphic>
          <a:graphicData uri="http://schemas.openxmlformats.org/presentationml/2006/ole">
            <p:oleObj spid="_x0000_s22585" name="文档" r:id="rId15" imgW="7649205" imgH="930606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28660" y="2355726"/>
            <a:ext cx="7637027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4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由题意得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en-US" altLang="zh-CN" sz="24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400" i="1" kern="100" dirty="0" err="1">
                <a:latin typeface="Times New Roman"/>
                <a:ea typeface="华文细黑"/>
                <a:cs typeface="Courier New"/>
              </a:rPr>
              <a:t>μ</a:t>
            </a:r>
            <a:r>
              <a:rPr lang="en-US" altLang="zh-CN" sz="2400" b="1" i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μ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μ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t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400" i="1" kern="100" dirty="0">
                <a:latin typeface="Times New Roman"/>
                <a:ea typeface="华文细黑"/>
                <a:cs typeface="Courier New"/>
              </a:rPr>
              <a:t>μ</a:t>
            </a:r>
            <a:r>
              <a:rPr lang="en-US" altLang="zh-CN" sz="24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4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4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9284797"/>
              </p:ext>
            </p:extLst>
          </p:nvPr>
        </p:nvGraphicFramePr>
        <p:xfrm>
          <a:off x="283353" y="2823170"/>
          <a:ext cx="7650163" cy="2628900"/>
        </p:xfrm>
        <a:graphic>
          <a:graphicData uri="http://schemas.openxmlformats.org/presentationml/2006/ole">
            <p:oleObj spid="_x0000_s22586" name="文档" r:id="rId16" imgW="7649205" imgH="2699189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3988316" y="1222555"/>
            <a:ext cx="407484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4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4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72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hlinkClick r:id="rId2" action="ppaction://hlinksldjump"/>
          </p:cNvPr>
          <p:cNvSpPr/>
          <p:nvPr/>
        </p:nvSpPr>
        <p:spPr>
          <a:xfrm>
            <a:off x="3125446" y="1563641"/>
            <a:ext cx="3820981" cy="5864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考题型精析</a:t>
            </a:r>
            <a:endParaRPr lang="zh-CN" altLang="en-US" sz="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hlinkClick r:id="rId2" action="ppaction://hlinksldjump"/>
          </p:cNvPr>
          <p:cNvSpPr/>
          <p:nvPr/>
        </p:nvSpPr>
        <p:spPr>
          <a:xfrm>
            <a:off x="2483768" y="1563638"/>
            <a:ext cx="595256" cy="586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>
            <a:hlinkClick r:id="rId3" action="ppaction://hlinksldjump"/>
          </p:cNvPr>
          <p:cNvSpPr/>
          <p:nvPr/>
        </p:nvSpPr>
        <p:spPr>
          <a:xfrm>
            <a:off x="3127283" y="2931793"/>
            <a:ext cx="3820981" cy="5864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高考题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型精练</a:t>
            </a:r>
          </a:p>
        </p:txBody>
      </p:sp>
      <p:sp>
        <p:nvSpPr>
          <p:cNvPr id="15" name="矩形 14">
            <a:hlinkClick r:id="rId3" action="ppaction://hlinksldjump"/>
          </p:cNvPr>
          <p:cNvSpPr/>
          <p:nvPr/>
        </p:nvSpPr>
        <p:spPr>
          <a:xfrm>
            <a:off x="2483767" y="2931790"/>
            <a:ext cx="597093" cy="586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081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520" y="1134780"/>
            <a:ext cx="8597865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如图，在长方体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2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所成的角为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A.60°  	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		B.45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C.90°  	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以上都不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正确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91203497"/>
              </p:ext>
            </p:extLst>
          </p:nvPr>
        </p:nvGraphicFramePr>
        <p:xfrm>
          <a:off x="8062292" y="1267986"/>
          <a:ext cx="573088" cy="687387"/>
        </p:xfrm>
        <a:graphic>
          <a:graphicData uri="http://schemas.openxmlformats.org/presentationml/2006/ole">
            <p:oleObj spid="_x0000_s23604" name="文档" r:id="rId15" imgW="572617" imgH="686894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20526347"/>
              </p:ext>
            </p:extLst>
          </p:nvPr>
        </p:nvGraphicFramePr>
        <p:xfrm>
          <a:off x="1308780" y="1806322"/>
          <a:ext cx="571500" cy="685800"/>
        </p:xfrm>
        <a:graphic>
          <a:graphicData uri="http://schemas.openxmlformats.org/presentationml/2006/ole">
            <p:oleObj spid="_x0000_s23605" name="文档" r:id="rId16" imgW="572617" imgH="688336" progId="Word.Document.12">
              <p:embed/>
            </p:oleObj>
          </a:graphicData>
        </a:graphic>
      </p:graphicFrame>
      <p:pic>
        <p:nvPicPr>
          <p:cNvPr id="23" name="图片 22" descr="94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685639"/>
            <a:ext cx="2094980" cy="1542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0731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任意多边形 1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520" y="763930"/>
            <a:ext cx="859786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600" i="1" kern="100" dirty="0">
                <a:latin typeface="Times New Roman"/>
                <a:ea typeface="华文细黑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点为原点，分别以</a:t>
            </a:r>
            <a:r>
              <a:rPr lang="en-US" altLang="zh-CN" sz="2600" i="1" kern="100" dirty="0">
                <a:latin typeface="Times New Roman"/>
                <a:ea typeface="华文细黑"/>
              </a:rPr>
              <a:t>DA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DC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DD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所在直线为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轴，建立如图所示的空间直角坐标系，依题意，可得，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43838176"/>
              </p:ext>
            </p:extLst>
          </p:nvPr>
        </p:nvGraphicFramePr>
        <p:xfrm>
          <a:off x="274638" y="2024504"/>
          <a:ext cx="8861425" cy="755650"/>
        </p:xfrm>
        <a:graphic>
          <a:graphicData uri="http://schemas.openxmlformats.org/presentationml/2006/ole">
            <p:oleObj spid="_x0000_s24710" name="文档" r:id="rId15" imgW="8866875" imgH="760562" progId="Word.Document.12">
              <p:embed/>
            </p:oleObj>
          </a:graphicData>
        </a:graphic>
      </p:graphicFrame>
      <p:pic>
        <p:nvPicPr>
          <p:cNvPr id="22" name="图片 21" descr="95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787774"/>
            <a:ext cx="2159887" cy="18471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32966112"/>
              </p:ext>
            </p:extLst>
          </p:nvPr>
        </p:nvGraphicFramePr>
        <p:xfrm>
          <a:off x="237871" y="2522602"/>
          <a:ext cx="8863013" cy="876300"/>
        </p:xfrm>
        <a:graphic>
          <a:graphicData uri="http://schemas.openxmlformats.org/presentationml/2006/ole">
            <p:oleObj spid="_x0000_s24711" name="文档" r:id="rId17" imgW="8866875" imgH="875581" progId="Word.Document.12">
              <p:embed/>
            </p:oleObj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92102323"/>
              </p:ext>
            </p:extLst>
          </p:nvPr>
        </p:nvGraphicFramePr>
        <p:xfrm>
          <a:off x="3767159" y="2530222"/>
          <a:ext cx="2803525" cy="876300"/>
        </p:xfrm>
        <a:graphic>
          <a:graphicData uri="http://schemas.openxmlformats.org/presentationml/2006/ole">
            <p:oleObj spid="_x0000_s24712" name="文档" r:id="rId18" imgW="2804781" imgH="878359" progId="Word.Document.12">
              <p:embed/>
            </p:oleObj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94423306"/>
              </p:ext>
            </p:extLst>
          </p:nvPr>
        </p:nvGraphicFramePr>
        <p:xfrm>
          <a:off x="228660" y="3147814"/>
          <a:ext cx="8863013" cy="876300"/>
        </p:xfrm>
        <a:graphic>
          <a:graphicData uri="http://schemas.openxmlformats.org/presentationml/2006/ole">
            <p:oleObj spid="_x0000_s24713" name="文档" r:id="rId19" imgW="8866875" imgH="875581" progId="Word.Document.12">
              <p:embed/>
            </p:oleObj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7372557"/>
              </p:ext>
            </p:extLst>
          </p:nvPr>
        </p:nvGraphicFramePr>
        <p:xfrm>
          <a:off x="256207" y="3795886"/>
          <a:ext cx="8863013" cy="876300"/>
        </p:xfrm>
        <a:graphic>
          <a:graphicData uri="http://schemas.openxmlformats.org/presentationml/2006/ole">
            <p:oleObj spid="_x0000_s24714" name="文档" r:id="rId20" imgW="8866875" imgH="875581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56652" y="4428718"/>
            <a:ext cx="1407758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358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9032" y="709122"/>
            <a:ext cx="8770682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600" kern="100" spc="-50" dirty="0">
                <a:latin typeface="Times New Roman"/>
                <a:ea typeface="华文细黑"/>
              </a:rPr>
              <a:t>6.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在正方体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ABCD</a:t>
            </a:r>
            <a:r>
              <a:rPr lang="en-US" altLang="zh-CN" sz="2600" kern="100" spc="-50" dirty="0">
                <a:latin typeface="Times New Roman"/>
                <a:ea typeface="华文细黑"/>
              </a:rPr>
              <a:t>—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A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B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C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D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中，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P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为正方形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A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B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C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D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四边上的动点，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O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为底面正方形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ABCD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的中心，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M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N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AB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BC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的中点，点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Q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ABCD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内一点，线段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D</a:t>
            </a:r>
            <a:r>
              <a:rPr lang="en-US" altLang="zh-CN" sz="2600" kern="100" spc="-5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Q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spc="-50" dirty="0">
                <a:latin typeface="Times New Roman"/>
                <a:ea typeface="华文细黑"/>
              </a:rPr>
              <a:t>OP</a:t>
            </a:r>
            <a:r>
              <a:rPr lang="zh-CN" altLang="zh-CN" sz="2600" kern="100" spc="-50" dirty="0">
                <a:latin typeface="Times New Roman"/>
                <a:ea typeface="华文细黑"/>
                <a:cs typeface="Times New Roman"/>
              </a:rPr>
              <a:t>互相平分</a:t>
            </a:r>
            <a:r>
              <a:rPr lang="zh-CN" altLang="zh-CN" sz="2600" kern="100" spc="-5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spc="-5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2122532"/>
              </p:ext>
            </p:extLst>
          </p:nvPr>
        </p:nvGraphicFramePr>
        <p:xfrm>
          <a:off x="221040" y="2420114"/>
          <a:ext cx="6049963" cy="936625"/>
        </p:xfrm>
        <a:graphic>
          <a:graphicData uri="http://schemas.openxmlformats.org/presentationml/2006/ole">
            <p:oleObj spid="_x0000_s25632" name="文档" r:id="rId15" imgW="6049547" imgH="938174" progId="Word.Document.12">
              <p:embed/>
            </p:oleObj>
          </a:graphicData>
        </a:graphic>
      </p:graphicFrame>
      <p:pic>
        <p:nvPicPr>
          <p:cNvPr id="18" name="图片 17" descr="96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6821" y="2735134"/>
            <a:ext cx="2131765" cy="18275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115124" y="3060566"/>
            <a:ext cx="4185761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解析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建立如图的坐标系，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5603" name="图片 54" descr="说明: 9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8828" y="3108092"/>
            <a:ext cx="2111822" cy="19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684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90713" algn="l"/>
              </a:tabLst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124" y="3667110"/>
            <a:ext cx="3598293" cy="1228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设正方体的边长为</a:t>
            </a:r>
            <a:r>
              <a:rPr lang="en-US" altLang="zh-CN" sz="2600" kern="100" dirty="0">
                <a:latin typeface="Times New Roman"/>
                <a:ea typeface="华文细黑"/>
              </a:rPr>
              <a:t>2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i="1" kern="100" dirty="0">
                <a:latin typeface="Times New Roman"/>
                <a:ea typeface="华文细黑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y,</a:t>
            </a:r>
            <a:r>
              <a:rPr lang="en-US" altLang="zh-CN" sz="2600" kern="100" dirty="0">
                <a:latin typeface="Times New Roman"/>
                <a:ea typeface="华文细黑"/>
              </a:rPr>
              <a:t>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O</a:t>
            </a:r>
            <a:r>
              <a:rPr lang="en-US" altLang="zh-CN" sz="2600" kern="100" dirty="0">
                <a:latin typeface="Times New Roman"/>
                <a:ea typeface="华文细黑"/>
              </a:rPr>
              <a:t>(1,1,0)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382107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2825997"/>
              </p:ext>
            </p:extLst>
          </p:nvPr>
        </p:nvGraphicFramePr>
        <p:xfrm>
          <a:off x="354806" y="1134780"/>
          <a:ext cx="8434388" cy="1082675"/>
        </p:xfrm>
        <a:graphic>
          <a:graphicData uri="http://schemas.openxmlformats.org/presentationml/2006/ole">
            <p:oleObj spid="_x0000_s26649" name="文档" r:id="rId15" imgW="8433738" imgH="1090272" progId="Word.Document.12">
              <p:embed/>
            </p:oleObj>
          </a:graphicData>
        </a:graphic>
      </p:graphicFrame>
      <p:sp>
        <p:nvSpPr>
          <p:cNvPr id="9" name="矩形 8"/>
          <p:cNvSpPr/>
          <p:nvPr/>
        </p:nvSpPr>
        <p:spPr>
          <a:xfrm>
            <a:off x="266760" y="1854860"/>
            <a:ext cx="8561888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 err="1">
                <a:latin typeface="Times New Roman"/>
                <a:ea typeface="华文细黑"/>
                <a:cs typeface="Courier New"/>
              </a:rPr>
              <a:t>y</a:t>
            </a:r>
            <a:r>
              <a:rPr lang="en-US" altLang="zh-CN" sz="2600" i="1" kern="100" baseline="-25000" dirty="0" err="1"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，即点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坐标满足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个符合题意的点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，即对应有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个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λ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en-US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101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任意多边形 35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4615" y="843558"/>
            <a:ext cx="8597865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如图，在正方体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中，棱长为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上的点，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AN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的位置关系是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________.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29528635"/>
              </p:ext>
            </p:extLst>
          </p:nvPr>
        </p:nvGraphicFramePr>
        <p:xfrm>
          <a:off x="5563594" y="1355234"/>
          <a:ext cx="701675" cy="1135062"/>
        </p:xfrm>
        <a:graphic>
          <a:graphicData uri="http://schemas.openxmlformats.org/presentationml/2006/ole">
            <p:oleObj spid="_x0000_s27740" name="文档" r:id="rId15" imgW="702185" imgH="1136890" progId="Word.Document.12">
              <p:embed/>
            </p:oleObj>
          </a:graphicData>
        </a:graphic>
      </p:graphicFrame>
      <p:pic>
        <p:nvPicPr>
          <p:cNvPr id="18" name="图片 17" descr="98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217675"/>
            <a:ext cx="2102517" cy="20822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38131019"/>
              </p:ext>
            </p:extLst>
          </p:nvPr>
        </p:nvGraphicFramePr>
        <p:xfrm>
          <a:off x="338768" y="2643758"/>
          <a:ext cx="6804025" cy="1212850"/>
        </p:xfrm>
        <a:graphic>
          <a:graphicData uri="http://schemas.openxmlformats.org/presentationml/2006/ole">
            <p:oleObj spid="_x0000_s27741" name="文档" r:id="rId17" imgW="6803492" imgH="1212815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41771939"/>
              </p:ext>
            </p:extLst>
          </p:nvPr>
        </p:nvGraphicFramePr>
        <p:xfrm>
          <a:off x="294615" y="3435846"/>
          <a:ext cx="6804025" cy="1212850"/>
        </p:xfrm>
        <a:graphic>
          <a:graphicData uri="http://schemas.openxmlformats.org/presentationml/2006/ole">
            <p:oleObj spid="_x0000_s27742" name="文档" r:id="rId18" imgW="6803492" imgH="1214256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9768042"/>
              </p:ext>
            </p:extLst>
          </p:nvPr>
        </p:nvGraphicFramePr>
        <p:xfrm>
          <a:off x="288562" y="4212694"/>
          <a:ext cx="6804025" cy="1212850"/>
        </p:xfrm>
        <a:graphic>
          <a:graphicData uri="http://schemas.openxmlformats.org/presentationml/2006/ole">
            <p:oleObj spid="_x0000_s27743" name="文档" r:id="rId19" imgW="6803492" imgH="121569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7247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任意多边形 35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76617322"/>
              </p:ext>
            </p:extLst>
          </p:nvPr>
        </p:nvGraphicFramePr>
        <p:xfrm>
          <a:off x="371835" y="799664"/>
          <a:ext cx="8528050" cy="1211262"/>
        </p:xfrm>
        <a:graphic>
          <a:graphicData uri="http://schemas.openxmlformats.org/presentationml/2006/ole">
            <p:oleObj spid="_x0000_s28792" name="文档" r:id="rId15" imgW="8525147" imgH="1212815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09197956"/>
              </p:ext>
            </p:extLst>
          </p:nvPr>
        </p:nvGraphicFramePr>
        <p:xfrm>
          <a:off x="356810" y="1584132"/>
          <a:ext cx="8528050" cy="1211262"/>
        </p:xfrm>
        <a:graphic>
          <a:graphicData uri="http://schemas.openxmlformats.org/presentationml/2006/ole">
            <p:oleObj spid="_x0000_s28793" name="文档" r:id="rId16" imgW="8525147" imgH="1214256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64772732"/>
              </p:ext>
            </p:extLst>
          </p:nvPr>
        </p:nvGraphicFramePr>
        <p:xfrm>
          <a:off x="379670" y="2224584"/>
          <a:ext cx="8528050" cy="1211262"/>
        </p:xfrm>
        <a:graphic>
          <a:graphicData uri="http://schemas.openxmlformats.org/presentationml/2006/ole">
            <p:oleObj spid="_x0000_s28794" name="文档" r:id="rId17" imgW="8525147" imgH="1215698" progId="Word.Document.12">
              <p:embed/>
            </p:oleObj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21143840"/>
              </p:ext>
            </p:extLst>
          </p:nvPr>
        </p:nvGraphicFramePr>
        <p:xfrm>
          <a:off x="346388" y="2993812"/>
          <a:ext cx="8528050" cy="1211262"/>
        </p:xfrm>
        <a:graphic>
          <a:graphicData uri="http://schemas.openxmlformats.org/presentationml/2006/ole">
            <p:oleObj spid="_x0000_s28795" name="文档" r:id="rId18" imgW="8525147" imgH="1217500" progId="Word.Document.12">
              <p:embed/>
            </p:oleObj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6407075"/>
              </p:ext>
            </p:extLst>
          </p:nvPr>
        </p:nvGraphicFramePr>
        <p:xfrm>
          <a:off x="341570" y="3723878"/>
          <a:ext cx="8528050" cy="1211262"/>
        </p:xfrm>
        <a:graphic>
          <a:graphicData uri="http://schemas.openxmlformats.org/presentationml/2006/ole">
            <p:oleObj spid="_x0000_s28796" name="文档" r:id="rId19" imgW="8525147" imgH="1218942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51520" y="4403443"/>
            <a:ext cx="317586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BCC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72339" y="4402430"/>
            <a:ext cx="1851789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答案　</a:t>
            </a:r>
            <a:r>
              <a:rPr lang="zh-CN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平行</a:t>
            </a:r>
          </a:p>
        </p:txBody>
      </p:sp>
    </p:spTree>
    <p:extLst>
      <p:ext uri="{BB962C8B-B14F-4D97-AF65-F5344CB8AC3E}">
        <p14:creationId xmlns:p14="http://schemas.microsoft.com/office/powerpoint/2010/main" xmlns="" val="282708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4615" y="756310"/>
            <a:ext cx="8597865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如图，在长方体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为原点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              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方向分别为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轴的正方向建立空间直角坐标系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).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(0,1,1)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" name="图片 16" descr="99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4497" y="1073450"/>
            <a:ext cx="2109829" cy="15703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55922462"/>
              </p:ext>
            </p:extLst>
          </p:nvPr>
        </p:nvGraphicFramePr>
        <p:xfrm>
          <a:off x="3113172" y="2493888"/>
          <a:ext cx="2317750" cy="869950"/>
        </p:xfrm>
        <a:graphic>
          <a:graphicData uri="http://schemas.openxmlformats.org/presentationml/2006/ole">
            <p:oleObj spid="_x0000_s29745" name="文档" r:id="rId16" imgW="2317103" imgH="870065" progId="Word.Document.12">
              <p:embed/>
            </p:oleObj>
          </a:graphicData>
        </a:graphic>
      </p:graphicFrame>
      <p:pic>
        <p:nvPicPr>
          <p:cNvPr id="24" name="图片 23" descr="100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0713" y="3147814"/>
            <a:ext cx="2305344" cy="18994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24814"/>
              </p:ext>
            </p:extLst>
          </p:nvPr>
        </p:nvGraphicFramePr>
        <p:xfrm>
          <a:off x="390885" y="4299942"/>
          <a:ext cx="3856038" cy="1084263"/>
        </p:xfrm>
        <a:graphic>
          <a:graphicData uri="http://schemas.openxmlformats.org/presentationml/2006/ole">
            <p:oleObj spid="_x0000_s29746" name="文档" r:id="rId18" imgW="3856079" imgH="108352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6550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8700470"/>
              </p:ext>
            </p:extLst>
          </p:nvPr>
        </p:nvGraphicFramePr>
        <p:xfrm>
          <a:off x="556592" y="1234372"/>
          <a:ext cx="7543800" cy="1082675"/>
        </p:xfrm>
        <a:graphic>
          <a:graphicData uri="http://schemas.openxmlformats.org/presentationml/2006/ole">
            <p:oleObj spid="_x0000_s30786" name="文档" r:id="rId15" imgW="7542681" imgH="1083063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80600207"/>
              </p:ext>
            </p:extLst>
          </p:nvPr>
        </p:nvGraphicFramePr>
        <p:xfrm>
          <a:off x="545876" y="2096632"/>
          <a:ext cx="7543800" cy="1082675"/>
        </p:xfrm>
        <a:graphic>
          <a:graphicData uri="http://schemas.openxmlformats.org/presentationml/2006/ole">
            <p:oleObj spid="_x0000_s30787" name="文档" r:id="rId16" imgW="7542681" imgH="1083784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91745623"/>
              </p:ext>
            </p:extLst>
          </p:nvPr>
        </p:nvGraphicFramePr>
        <p:xfrm>
          <a:off x="479688" y="3032736"/>
          <a:ext cx="7543800" cy="1082675"/>
        </p:xfrm>
        <a:graphic>
          <a:graphicData uri="http://schemas.openxmlformats.org/presentationml/2006/ole">
            <p:oleObj spid="_x0000_s30788" name="文档" r:id="rId17" imgW="7542681" imgH="1085586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92440" y="3971395"/>
            <a:ext cx="2007281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070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1339" y="699542"/>
            <a:ext cx="8821322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上是否存在一点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，使得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DP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？若存在，求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的长；若不存在，说明理由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假设在棱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上存在一点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42654616"/>
              </p:ext>
            </p:extLst>
          </p:nvPr>
        </p:nvGraphicFramePr>
        <p:xfrm>
          <a:off x="212501" y="2484502"/>
          <a:ext cx="6735763" cy="946150"/>
        </p:xfrm>
        <a:graphic>
          <a:graphicData uri="http://schemas.openxmlformats.org/presentationml/2006/ole">
            <p:oleObj spid="_x0000_s31788" name="文档" r:id="rId15" imgW="6735115" imgH="945743" progId="Word.Document.12">
              <p:embed/>
            </p:oleObj>
          </a:graphicData>
        </a:graphic>
      </p:graphicFrame>
      <p:sp>
        <p:nvSpPr>
          <p:cNvPr id="8" name="矩形 7"/>
          <p:cNvSpPr/>
          <p:nvPr/>
        </p:nvSpPr>
        <p:spPr>
          <a:xfrm>
            <a:off x="92264" y="3091046"/>
            <a:ext cx="5489003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又设平面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的法向量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1966130"/>
              </p:ext>
            </p:extLst>
          </p:nvPr>
        </p:nvGraphicFramePr>
        <p:xfrm>
          <a:off x="151765" y="3604602"/>
          <a:ext cx="8512175" cy="1752600"/>
        </p:xfrm>
        <a:graphic>
          <a:graphicData uri="http://schemas.openxmlformats.org/presentationml/2006/ole">
            <p:oleObj spid="_x0000_s31789" name="文档" r:id="rId16" imgW="8510033" imgH="175452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6834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20574158"/>
              </p:ext>
            </p:extLst>
          </p:nvPr>
        </p:nvGraphicFramePr>
        <p:xfrm>
          <a:off x="467544" y="922536"/>
          <a:ext cx="8275638" cy="1073150"/>
        </p:xfrm>
        <a:graphic>
          <a:graphicData uri="http://schemas.openxmlformats.org/presentationml/2006/ole">
            <p:oleObj spid="_x0000_s32846" name="文档" r:id="rId15" imgW="8273953" imgH="1075495" progId="Word.Document.12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4885007"/>
              </p:ext>
            </p:extLst>
          </p:nvPr>
        </p:nvGraphicFramePr>
        <p:xfrm>
          <a:off x="472826" y="1707654"/>
          <a:ext cx="8275638" cy="1073150"/>
        </p:xfrm>
        <a:graphic>
          <a:graphicData uri="http://schemas.openxmlformats.org/presentationml/2006/ole">
            <p:oleObj spid="_x0000_s32847" name="文档" r:id="rId16" imgW="8273953" imgH="1075855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96236060"/>
              </p:ext>
            </p:extLst>
          </p:nvPr>
        </p:nvGraphicFramePr>
        <p:xfrm>
          <a:off x="436785" y="2598907"/>
          <a:ext cx="8275637" cy="1074738"/>
        </p:xfrm>
        <a:graphic>
          <a:graphicData uri="http://schemas.openxmlformats.org/presentationml/2006/ole">
            <p:oleObj spid="_x0000_s32848" name="文档" r:id="rId17" imgW="8273953" imgH="1077657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38768" y="3386698"/>
            <a:ext cx="285046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DP</a:t>
            </a:r>
            <a:r>
              <a:rPr lang="zh-CN" altLang="zh-CN" sz="2600" kern="100" dirty="0">
                <a:latin typeface="宋体"/>
                <a:ea typeface="MS Mincho"/>
                <a:cs typeface="MS Mincho"/>
              </a:rPr>
              <a:t>⊄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92319918"/>
              </p:ext>
            </p:extLst>
          </p:nvPr>
        </p:nvGraphicFramePr>
        <p:xfrm>
          <a:off x="413925" y="4083918"/>
          <a:ext cx="8275637" cy="1074738"/>
        </p:xfrm>
        <a:graphic>
          <a:graphicData uri="http://schemas.openxmlformats.org/presentationml/2006/ole">
            <p:oleObj spid="_x0000_s32849" name="文档" r:id="rId18" imgW="8273953" imgH="1079099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8315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732034" y="2461414"/>
            <a:ext cx="5933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题型一　选好基底解决立体几何问题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>
            <a:hlinkClick r:id="rId3" action="ppaction://hlinksldjump"/>
          </p:cNvPr>
          <p:cNvSpPr txBox="1"/>
          <p:nvPr/>
        </p:nvSpPr>
        <p:spPr>
          <a:xfrm>
            <a:off x="732034" y="3416682"/>
            <a:ext cx="772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题型二　建立空间直角坐标系解决立体几何问题</a:t>
            </a:r>
            <a:endParaRPr lang="zh-CN" altLang="en-US" sz="28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01592" y="4507673"/>
            <a:ext cx="762896" cy="656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34" y="1203597"/>
            <a:ext cx="40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常考题型精析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-13652" y="1849928"/>
            <a:ext cx="6961916" cy="7266"/>
          </a:xfrm>
          <a:prstGeom prst="line">
            <a:avLst/>
          </a:prstGeom>
          <a:ln>
            <a:solidFill>
              <a:srgbClr val="FC9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-13652" y="1923678"/>
            <a:ext cx="6961916" cy="0"/>
          </a:xfrm>
          <a:prstGeom prst="line">
            <a:avLst/>
          </a:prstGeom>
          <a:ln w="57150">
            <a:solidFill>
              <a:srgbClr val="FC9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7081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2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3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6760" y="835938"/>
            <a:ext cx="8597865" cy="41975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9.(2014·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课标全国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如图，四棱锥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中，底面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为矩形，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证明：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AEC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连接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交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于点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，连接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EO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为矩形，所以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的中点，所以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EO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EO</a:t>
            </a:r>
            <a:r>
              <a:rPr lang="en-US" altLang="zh-CN" sz="2600" kern="100" dirty="0">
                <a:latin typeface="Cambria Math"/>
                <a:ea typeface="华文细黑"/>
                <a:cs typeface="Cambria Math"/>
              </a:rPr>
              <a:t>⊂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600" kern="100" dirty="0">
                <a:latin typeface="宋体"/>
                <a:ea typeface="MS Mincho"/>
                <a:cs typeface="MS Mincho"/>
              </a:rPr>
              <a:t>⊄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AEC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7" name="图片 16" descr="-272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3703" y="2038738"/>
            <a:ext cx="2252753" cy="1685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7286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1625" y="843558"/>
            <a:ext cx="868384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设二面角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60°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求三棱锥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的体积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PA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，且四边形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为矩形，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两两垂直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62855108"/>
              </p:ext>
            </p:extLst>
          </p:nvPr>
        </p:nvGraphicFramePr>
        <p:xfrm>
          <a:off x="6933024" y="964714"/>
          <a:ext cx="625475" cy="725487"/>
        </p:xfrm>
        <a:graphic>
          <a:graphicData uri="http://schemas.openxmlformats.org/presentationml/2006/ole">
            <p:oleObj spid="_x0000_s33830" name="文档" r:id="rId15" imgW="625884" imgH="724754" progId="Word.Document.12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33882708"/>
              </p:ext>
            </p:extLst>
          </p:nvPr>
        </p:nvGraphicFramePr>
        <p:xfrm>
          <a:off x="315908" y="4017739"/>
          <a:ext cx="4479925" cy="930275"/>
        </p:xfrm>
        <a:graphic>
          <a:graphicData uri="http://schemas.openxmlformats.org/presentationml/2006/ole">
            <p:oleObj spid="_x0000_s33831" name="文档" r:id="rId16" imgW="4480883" imgH="931002" progId="Word.Document.12">
              <p:embed/>
            </p:oleObj>
          </a:graphicData>
        </a:graphic>
      </p:graphicFrame>
      <p:pic>
        <p:nvPicPr>
          <p:cNvPr id="23" name="图片 22" descr="-278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87774"/>
            <a:ext cx="2613464" cy="19941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51625" y="3413551"/>
            <a:ext cx="37224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如图，以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为坐标原点，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319556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73200071"/>
              </p:ext>
            </p:extLst>
          </p:nvPr>
        </p:nvGraphicFramePr>
        <p:xfrm>
          <a:off x="441325" y="990600"/>
          <a:ext cx="8185150" cy="922338"/>
        </p:xfrm>
        <a:graphic>
          <a:graphicData uri="http://schemas.openxmlformats.org/presentationml/2006/ole">
            <p:oleObj spid="_x0000_s34885" name="文档" r:id="rId15" imgW="8182544" imgH="930606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35093095"/>
              </p:ext>
            </p:extLst>
          </p:nvPr>
        </p:nvGraphicFramePr>
        <p:xfrm>
          <a:off x="396240" y="1787079"/>
          <a:ext cx="8183563" cy="928687"/>
        </p:xfrm>
        <a:graphic>
          <a:graphicData uri="http://schemas.openxmlformats.org/presentationml/2006/ole">
            <p:oleObj spid="_x0000_s34886" name="文档" r:id="rId16" imgW="8182544" imgH="931326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7194053"/>
              </p:ext>
            </p:extLst>
          </p:nvPr>
        </p:nvGraphicFramePr>
        <p:xfrm>
          <a:off x="380652" y="2530904"/>
          <a:ext cx="8183562" cy="1028700"/>
        </p:xfrm>
        <a:graphic>
          <a:graphicData uri="http://schemas.openxmlformats.org/presentationml/2006/ole">
            <p:oleObj spid="_x0000_s34887" name="文档" r:id="rId17" imgW="8182544" imgH="103152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85510" y="3251315"/>
            <a:ext cx="2832827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0,0)(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&gt;0)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049496"/>
              </p:ext>
            </p:extLst>
          </p:nvPr>
        </p:nvGraphicFramePr>
        <p:xfrm>
          <a:off x="380296" y="3968462"/>
          <a:ext cx="8183562" cy="1028700"/>
        </p:xfrm>
        <a:graphic>
          <a:graphicData uri="http://schemas.openxmlformats.org/presentationml/2006/ole">
            <p:oleObj spid="_x0000_s34888" name="文档" r:id="rId18" imgW="8182544" imgH="103296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5661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4615" y="843558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的法向量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15134219"/>
              </p:ext>
            </p:extLst>
          </p:nvPr>
        </p:nvGraphicFramePr>
        <p:xfrm>
          <a:off x="372676" y="1468770"/>
          <a:ext cx="8185150" cy="1714500"/>
        </p:xfrm>
        <a:graphic>
          <a:graphicData uri="http://schemas.openxmlformats.org/presentationml/2006/ole">
            <p:oleObj spid="_x0000_s35887" name="文档" r:id="rId15" imgW="8182544" imgH="1717403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53885406"/>
              </p:ext>
            </p:extLst>
          </p:nvPr>
        </p:nvGraphicFramePr>
        <p:xfrm>
          <a:off x="347290" y="2836922"/>
          <a:ext cx="8185150" cy="1714500"/>
        </p:xfrm>
        <a:graphic>
          <a:graphicData uri="http://schemas.openxmlformats.org/presentationml/2006/ole">
            <p:oleObj spid="_x0000_s35888" name="文档" r:id="rId16" imgW="8182544" imgH="1719566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07667698"/>
              </p:ext>
            </p:extLst>
          </p:nvPr>
        </p:nvGraphicFramePr>
        <p:xfrm>
          <a:off x="293048" y="4205074"/>
          <a:ext cx="8183562" cy="1060450"/>
        </p:xfrm>
        <a:graphic>
          <a:graphicData uri="http://schemas.openxmlformats.org/presentationml/2006/ole">
            <p:oleObj spid="_x0000_s35889" name="文档" r:id="rId17" imgW="8182544" imgH="106035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6970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任意多边形 17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9" name="任意多边形 18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4615" y="779170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(1,0,0)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DAE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的法向量，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4399128"/>
              </p:ext>
            </p:extLst>
          </p:nvPr>
        </p:nvGraphicFramePr>
        <p:xfrm>
          <a:off x="356204" y="1339994"/>
          <a:ext cx="8185150" cy="1112838"/>
        </p:xfrm>
        <a:graphic>
          <a:graphicData uri="http://schemas.openxmlformats.org/presentationml/2006/ole">
            <p:oleObj spid="_x0000_s36925" name="文档" r:id="rId15" imgW="8182544" imgH="1115501" progId="Word.Document.12">
              <p:embed/>
            </p:oleObj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34212439"/>
              </p:ext>
            </p:extLst>
          </p:nvPr>
        </p:nvGraphicFramePr>
        <p:xfrm>
          <a:off x="328952" y="1995686"/>
          <a:ext cx="8185150" cy="1112838"/>
        </p:xfrm>
        <a:graphic>
          <a:graphicData uri="http://schemas.openxmlformats.org/presentationml/2006/ole">
            <p:oleObj spid="_x0000_s36926" name="文档" r:id="rId16" imgW="8182544" imgH="111730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171892" y="2715766"/>
            <a:ext cx="3166251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2765486"/>
              </p:ext>
            </p:extLst>
          </p:nvPr>
        </p:nvGraphicFramePr>
        <p:xfrm>
          <a:off x="251520" y="3291830"/>
          <a:ext cx="8185150" cy="1112838"/>
        </p:xfrm>
        <a:graphic>
          <a:graphicData uri="http://schemas.openxmlformats.org/presentationml/2006/ole">
            <p:oleObj spid="_x0000_s36927" name="文档" r:id="rId17" imgW="8182544" imgH="1117303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09741065"/>
              </p:ext>
            </p:extLst>
          </p:nvPr>
        </p:nvGraphicFramePr>
        <p:xfrm>
          <a:off x="203274" y="4053438"/>
          <a:ext cx="8185150" cy="1112838"/>
        </p:xfrm>
        <a:graphic>
          <a:graphicData uri="http://schemas.openxmlformats.org/presentationml/2006/ole">
            <p:oleObj spid="_x0000_s36928" name="文档" r:id="rId18" imgW="8182544" imgH="111874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4406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任意多边形 34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8206" y="1131590"/>
            <a:ext cx="8770682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如图所示，在直三棱柱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2  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∠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90°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在线段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，求异面直线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所成角的余弦值；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若直线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所成角为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30°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，试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确定点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的位置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" name="图片 16" descr="101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7958" y="1189149"/>
            <a:ext cx="2024894" cy="17121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41260273"/>
              </p:ext>
            </p:extLst>
          </p:nvPr>
        </p:nvGraphicFramePr>
        <p:xfrm>
          <a:off x="3853116" y="1828810"/>
          <a:ext cx="755650" cy="747712"/>
        </p:xfrm>
        <a:graphic>
          <a:graphicData uri="http://schemas.openxmlformats.org/presentationml/2006/ole">
            <p:oleObj spid="_x0000_s37908" name="文档" r:id="rId16" imgW="755452" imgH="74783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24798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pic>
        <p:nvPicPr>
          <p:cNvPr id="28" name="图片 27" descr="102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8192" y="2237083"/>
            <a:ext cx="2344942" cy="24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84199" y="730022"/>
            <a:ext cx="8821322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坐标法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为坐标原点，分别以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轴，建立如图所示的空间直角坐标系，则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28585199"/>
              </p:ext>
            </p:extLst>
          </p:nvPr>
        </p:nvGraphicFramePr>
        <p:xfrm>
          <a:off x="287213" y="2636138"/>
          <a:ext cx="4068763" cy="717550"/>
        </p:xfrm>
        <a:graphic>
          <a:graphicData uri="http://schemas.openxmlformats.org/presentationml/2006/ole">
            <p:oleObj spid="_x0000_s38966" name="文档" r:id="rId16" imgW="4069506" imgH="717182" progId="Word.Document.12">
              <p:embed/>
            </p:oleObj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7626079"/>
              </p:ext>
            </p:extLst>
          </p:nvPr>
        </p:nvGraphicFramePr>
        <p:xfrm>
          <a:off x="277186" y="3235062"/>
          <a:ext cx="4068763" cy="717550"/>
        </p:xfrm>
        <a:graphic>
          <a:graphicData uri="http://schemas.openxmlformats.org/presentationml/2006/ole">
            <p:oleObj spid="_x0000_s38967" name="文档" r:id="rId17" imgW="4069506" imgH="718624" progId="Word.Document.12">
              <p:embed/>
            </p:oleObj>
          </a:graphicData>
        </a:graphic>
      </p:graphicFrame>
      <p:sp>
        <p:nvSpPr>
          <p:cNvPr id="10" name="矩形 9"/>
          <p:cNvSpPr/>
          <p:nvPr/>
        </p:nvSpPr>
        <p:spPr>
          <a:xfrm>
            <a:off x="139005" y="3660503"/>
            <a:ext cx="325602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92067879"/>
              </p:ext>
            </p:extLst>
          </p:nvPr>
        </p:nvGraphicFramePr>
        <p:xfrm>
          <a:off x="233873" y="4434840"/>
          <a:ext cx="4068762" cy="715963"/>
        </p:xfrm>
        <a:graphic>
          <a:graphicData uri="http://schemas.openxmlformats.org/presentationml/2006/ole">
            <p:oleObj spid="_x0000_s38968" name="文档" r:id="rId18" imgW="4069506" imgH="71862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2246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08506571"/>
              </p:ext>
            </p:extLst>
          </p:nvPr>
        </p:nvGraphicFramePr>
        <p:xfrm>
          <a:off x="379117" y="987574"/>
          <a:ext cx="8115300" cy="1028700"/>
        </p:xfrm>
        <a:graphic>
          <a:graphicData uri="http://schemas.openxmlformats.org/presentationml/2006/ole">
            <p:oleObj spid="_x0000_s39987" name="文档" r:id="rId15" imgW="8113807" imgH="1029721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84588490"/>
              </p:ext>
            </p:extLst>
          </p:nvPr>
        </p:nvGraphicFramePr>
        <p:xfrm>
          <a:off x="381000" y="1783209"/>
          <a:ext cx="8115300" cy="1433513"/>
        </p:xfrm>
        <a:graphic>
          <a:graphicData uri="http://schemas.openxmlformats.org/presentationml/2006/ole">
            <p:oleObj spid="_x0000_s39988" name="文档" r:id="rId16" imgW="8113807" imgH="1435555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43955406"/>
              </p:ext>
            </p:extLst>
          </p:nvPr>
        </p:nvGraphicFramePr>
        <p:xfrm>
          <a:off x="345132" y="3003798"/>
          <a:ext cx="8115300" cy="1433513"/>
        </p:xfrm>
        <a:graphic>
          <a:graphicData uri="http://schemas.openxmlformats.org/presentationml/2006/ole">
            <p:oleObj spid="_x0000_s39989" name="文档" r:id="rId17" imgW="8113807" imgH="1436636" progId="Word.Document.12">
              <p:embed/>
            </p:oleObj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89250513"/>
              </p:ext>
            </p:extLst>
          </p:nvPr>
        </p:nvGraphicFramePr>
        <p:xfrm>
          <a:off x="345132" y="3824893"/>
          <a:ext cx="8115300" cy="1074737"/>
        </p:xfrm>
        <a:graphic>
          <a:graphicData uri="http://schemas.openxmlformats.org/presentationml/2006/ole">
            <p:oleObj spid="_x0000_s39990" name="文档" r:id="rId18" imgW="8113807" imgH="107549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583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06970385"/>
              </p:ext>
            </p:extLst>
          </p:nvPr>
        </p:nvGraphicFramePr>
        <p:xfrm>
          <a:off x="304800" y="774978"/>
          <a:ext cx="8534400" cy="898525"/>
        </p:xfrm>
        <a:graphic>
          <a:graphicData uri="http://schemas.openxmlformats.org/presentationml/2006/ole">
            <p:oleObj spid="_x0000_s41037" name="文档" r:id="rId15" imgW="8532705" imgH="907539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6289434"/>
              </p:ext>
            </p:extLst>
          </p:nvPr>
        </p:nvGraphicFramePr>
        <p:xfrm>
          <a:off x="281305" y="1490941"/>
          <a:ext cx="8732838" cy="900112"/>
        </p:xfrm>
        <a:graphic>
          <a:graphicData uri="http://schemas.openxmlformats.org/presentationml/2006/ole">
            <p:oleObj spid="_x0000_s41038" name="文档" r:id="rId16" imgW="8737581" imgH="897507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76962380"/>
              </p:ext>
            </p:extLst>
          </p:nvPr>
        </p:nvGraphicFramePr>
        <p:xfrm>
          <a:off x="228600" y="2196470"/>
          <a:ext cx="8732838" cy="1714500"/>
        </p:xfrm>
        <a:graphic>
          <a:graphicData uri="http://schemas.openxmlformats.org/presentationml/2006/ole">
            <p:oleObj spid="_x0000_s41039" name="文档" r:id="rId17" imgW="8737581" imgH="1712703" progId="Word.Document.12">
              <p:embed/>
            </p:oleObj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1883085"/>
              </p:ext>
            </p:extLst>
          </p:nvPr>
        </p:nvGraphicFramePr>
        <p:xfrm>
          <a:off x="232365" y="3651870"/>
          <a:ext cx="8732838" cy="900112"/>
        </p:xfrm>
        <a:graphic>
          <a:graphicData uri="http://schemas.openxmlformats.org/presentationml/2006/ole">
            <p:oleObj spid="_x0000_s41040" name="文档" r:id="rId18" imgW="8737581" imgH="895350" progId="Word.Document.12">
              <p:embed/>
            </p:oleObj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69585306"/>
              </p:ext>
            </p:extLst>
          </p:nvPr>
        </p:nvGraphicFramePr>
        <p:xfrm>
          <a:off x="182563" y="4297363"/>
          <a:ext cx="8732837" cy="892175"/>
        </p:xfrm>
        <a:graphic>
          <a:graphicData uri="http://schemas.openxmlformats.org/presentationml/2006/ole">
            <p:oleObj spid="_x0000_s41041" name="文档" r:id="rId19" imgW="8737581" imgH="89391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2557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84634272"/>
              </p:ext>
            </p:extLst>
          </p:nvPr>
        </p:nvGraphicFramePr>
        <p:xfrm>
          <a:off x="427038" y="915566"/>
          <a:ext cx="8504237" cy="906462"/>
        </p:xfrm>
        <a:graphic>
          <a:graphicData uri="http://schemas.openxmlformats.org/presentationml/2006/ole">
            <p:oleObj spid="_x0000_s42052" name="文档" r:id="rId15" imgW="8502475" imgH="908980" progId="Word.Document.12">
              <p:embed/>
            </p:oleObj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99233456"/>
              </p:ext>
            </p:extLst>
          </p:nvPr>
        </p:nvGraphicFramePr>
        <p:xfrm>
          <a:off x="406601" y="1392496"/>
          <a:ext cx="8504237" cy="906462"/>
        </p:xfrm>
        <a:graphic>
          <a:graphicData uri="http://schemas.openxmlformats.org/presentationml/2006/ole">
            <p:oleObj spid="_x0000_s42053" name="文档" r:id="rId16" imgW="8502475" imgH="910782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290481" y="2118335"/>
            <a:ext cx="607409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所成角为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30°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1166997"/>
              </p:ext>
            </p:extLst>
          </p:nvPr>
        </p:nvGraphicFramePr>
        <p:xfrm>
          <a:off x="365760" y="2819400"/>
          <a:ext cx="8504238" cy="998538"/>
        </p:xfrm>
        <a:graphic>
          <a:graphicData uri="http://schemas.openxmlformats.org/presentationml/2006/ole">
            <p:oleObj spid="_x0000_s42054" name="文档" r:id="rId17" imgW="8502475" imgH="1004852" progId="Word.Document.12">
              <p:embed/>
            </p:oleObj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5359146"/>
              </p:ext>
            </p:extLst>
          </p:nvPr>
        </p:nvGraphicFramePr>
        <p:xfrm>
          <a:off x="350143" y="3581400"/>
          <a:ext cx="8504237" cy="998538"/>
        </p:xfrm>
        <a:graphic>
          <a:graphicData uri="http://schemas.openxmlformats.org/presentationml/2006/ole">
            <p:oleObj spid="_x0000_s42055" name="文档" r:id="rId18" imgW="8502475" imgH="1005933" progId="Word.Document.12">
              <p:embed/>
            </p:oleObj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26308860"/>
              </p:ext>
            </p:extLst>
          </p:nvPr>
        </p:nvGraphicFramePr>
        <p:xfrm>
          <a:off x="333062" y="4422735"/>
          <a:ext cx="8502650" cy="1006475"/>
        </p:xfrm>
        <a:graphic>
          <a:graphicData uri="http://schemas.openxmlformats.org/presentationml/2006/ole">
            <p:oleObj spid="_x0000_s42056" name="文档" r:id="rId19" imgW="8502475" imgH="1007736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871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6609" y="168999"/>
            <a:ext cx="5933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题型一　选好基底解决立体几何问题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251520" y="699542"/>
            <a:ext cx="868384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例</a:t>
            </a:r>
            <a:r>
              <a:rPr lang="en-US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Courier New"/>
              </a:rPr>
              <a:t>1</a:t>
            </a: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如图所示，已知空间四边形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的各边和对角线的长都等于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分别是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7" name="图片 6" descr="8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7959" y="1563638"/>
            <a:ext cx="1882513" cy="1685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8874739"/>
              </p:ext>
            </p:extLst>
          </p:nvPr>
        </p:nvGraphicFramePr>
        <p:xfrm>
          <a:off x="327025" y="4351338"/>
          <a:ext cx="5472113" cy="1020762"/>
        </p:xfrm>
        <a:graphic>
          <a:graphicData uri="http://schemas.openxmlformats.org/presentationml/2006/ole">
            <p:oleObj spid="_x0000_s1153" name="文档" r:id="rId4" imgW="5470504" imgH="1029721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51520" y="3102094"/>
            <a:ext cx="842845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由题意可知：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q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r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|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且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q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r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三向量两两夹角均为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60°.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4731920"/>
              </p:ext>
            </p:extLst>
          </p:nvPr>
        </p:nvGraphicFramePr>
        <p:xfrm>
          <a:off x="359519" y="2514982"/>
          <a:ext cx="5470525" cy="1030287"/>
        </p:xfrm>
        <a:graphic>
          <a:graphicData uri="http://schemas.openxmlformats.org/presentationml/2006/ole">
            <p:oleObj spid="_x0000_s1154" name="文档" r:id="rId5" imgW="5470504" imgH="1029721" progId="Word.Document.12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7561809"/>
              </p:ext>
            </p:extLst>
          </p:nvPr>
        </p:nvGraphicFramePr>
        <p:xfrm>
          <a:off x="5356468" y="4279354"/>
          <a:ext cx="2430462" cy="1028700"/>
        </p:xfrm>
        <a:graphic>
          <a:graphicData uri="http://schemas.openxmlformats.org/presentationml/2006/ole">
            <p:oleObj spid="_x0000_s1155" name="文档" r:id="rId6" imgW="2431554" imgH="103016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54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3269123"/>
              </p:ext>
            </p:extLst>
          </p:nvPr>
        </p:nvGraphicFramePr>
        <p:xfrm>
          <a:off x="372676" y="1347614"/>
          <a:ext cx="8502650" cy="1135062"/>
        </p:xfrm>
        <a:graphic>
          <a:graphicData uri="http://schemas.openxmlformats.org/presentationml/2006/ole">
            <p:oleObj spid="_x0000_s44059" name="文档" r:id="rId15" imgW="8502475" imgH="1136406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395536" y="2215192"/>
            <a:ext cx="6085332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解得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因为点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在线段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上，所以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623050"/>
              </p:ext>
            </p:extLst>
          </p:nvPr>
        </p:nvGraphicFramePr>
        <p:xfrm>
          <a:off x="465138" y="3666803"/>
          <a:ext cx="8504237" cy="754062"/>
        </p:xfrm>
        <a:graphic>
          <a:graphicData uri="http://schemas.openxmlformats.org/presentationml/2006/ole">
            <p:oleObj spid="_x0000_s44060" name="文档" r:id="rId16" imgW="8502475" imgH="755081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5213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3156" y="915566"/>
            <a:ext cx="3073277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方法二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选基底法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86618927"/>
              </p:ext>
            </p:extLst>
          </p:nvPr>
        </p:nvGraphicFramePr>
        <p:xfrm>
          <a:off x="485402" y="1707654"/>
          <a:ext cx="8047038" cy="1714500"/>
        </p:xfrm>
        <a:graphic>
          <a:graphicData uri="http://schemas.openxmlformats.org/presentationml/2006/ole">
            <p:oleObj spid="_x0000_s45094" name="文档" r:id="rId15" imgW="8045430" imgH="1716322" progId="Word.Document.12">
              <p:embed/>
            </p:oleObj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88634501"/>
              </p:ext>
            </p:extLst>
          </p:nvPr>
        </p:nvGraphicFramePr>
        <p:xfrm>
          <a:off x="483973" y="3147814"/>
          <a:ext cx="8047038" cy="946150"/>
        </p:xfrm>
        <a:graphic>
          <a:graphicData uri="http://schemas.openxmlformats.org/presentationml/2006/ole">
            <p:oleObj spid="_x0000_s45095" name="文档" r:id="rId16" imgW="8045430" imgH="945743" progId="Word.Document.12">
              <p:embed/>
            </p:oleObj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0206737"/>
              </p:ext>
            </p:extLst>
          </p:nvPr>
        </p:nvGraphicFramePr>
        <p:xfrm>
          <a:off x="460234" y="3941291"/>
          <a:ext cx="8047038" cy="946150"/>
        </p:xfrm>
        <a:graphic>
          <a:graphicData uri="http://schemas.openxmlformats.org/presentationml/2006/ole">
            <p:oleObj spid="_x0000_s45096" name="文档" r:id="rId17" imgW="8045430" imgH="94718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8329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8159157"/>
              </p:ext>
            </p:extLst>
          </p:nvPr>
        </p:nvGraphicFramePr>
        <p:xfrm>
          <a:off x="465138" y="1104900"/>
          <a:ext cx="6088063" cy="922337"/>
        </p:xfrm>
        <a:graphic>
          <a:graphicData uri="http://schemas.openxmlformats.org/presentationml/2006/ole">
            <p:oleObj spid="_x0000_s46128" name="文档" r:id="rId15" imgW="6087694" imgH="923397" progId="Word.Document.12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25989434"/>
              </p:ext>
            </p:extLst>
          </p:nvPr>
        </p:nvGraphicFramePr>
        <p:xfrm>
          <a:off x="465138" y="1908438"/>
          <a:ext cx="6088062" cy="1112837"/>
        </p:xfrm>
        <a:graphic>
          <a:graphicData uri="http://schemas.openxmlformats.org/presentationml/2006/ole">
            <p:oleObj spid="_x0000_s46129" name="文档" r:id="rId16" imgW="6087694" imgH="1113699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1801434"/>
              </p:ext>
            </p:extLst>
          </p:nvPr>
        </p:nvGraphicFramePr>
        <p:xfrm>
          <a:off x="465138" y="2869356"/>
          <a:ext cx="6089650" cy="998538"/>
        </p:xfrm>
        <a:graphic>
          <a:graphicData uri="http://schemas.openxmlformats.org/presentationml/2006/ole">
            <p:oleObj spid="_x0000_s46130" name="文档" r:id="rId17" imgW="6087694" imgH="1005933" progId="Word.Document.12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94662199"/>
              </p:ext>
            </p:extLst>
          </p:nvPr>
        </p:nvGraphicFramePr>
        <p:xfrm>
          <a:off x="465138" y="3651870"/>
          <a:ext cx="7437437" cy="922337"/>
        </p:xfrm>
        <a:graphic>
          <a:graphicData uri="http://schemas.openxmlformats.org/presentationml/2006/ole">
            <p:oleObj spid="_x0000_s46131" name="文档" r:id="rId18" imgW="7435797" imgH="92303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0131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42881609"/>
              </p:ext>
            </p:extLst>
          </p:nvPr>
        </p:nvGraphicFramePr>
        <p:xfrm>
          <a:off x="590946" y="1376809"/>
          <a:ext cx="7437438" cy="922338"/>
        </p:xfrm>
        <a:graphic>
          <a:graphicData uri="http://schemas.openxmlformats.org/presentationml/2006/ole">
            <p:oleObj spid="_x0000_s51234" name="文档" r:id="rId15" imgW="7435797" imgH="923397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5681548"/>
              </p:ext>
            </p:extLst>
          </p:nvPr>
        </p:nvGraphicFramePr>
        <p:xfrm>
          <a:off x="590946" y="2195810"/>
          <a:ext cx="7437437" cy="1050925"/>
        </p:xfrm>
        <a:graphic>
          <a:graphicData uri="http://schemas.openxmlformats.org/presentationml/2006/ole">
            <p:oleObj spid="_x0000_s51235" name="文档" r:id="rId16" imgW="7435797" imgH="1058555" progId="Word.Document.12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39168172"/>
              </p:ext>
            </p:extLst>
          </p:nvPr>
        </p:nvGraphicFramePr>
        <p:xfrm>
          <a:off x="590946" y="3321025"/>
          <a:ext cx="7437437" cy="1050925"/>
        </p:xfrm>
        <a:graphic>
          <a:graphicData uri="http://schemas.openxmlformats.org/presentationml/2006/ole">
            <p:oleObj spid="_x0000_s51236" name="文档" r:id="rId17" imgW="7435797" imgH="105999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3828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44098476"/>
              </p:ext>
            </p:extLst>
          </p:nvPr>
        </p:nvGraphicFramePr>
        <p:xfrm>
          <a:off x="420660" y="1161917"/>
          <a:ext cx="7620000" cy="936625"/>
        </p:xfrm>
        <a:graphic>
          <a:graphicData uri="http://schemas.openxmlformats.org/presentationml/2006/ole">
            <p:oleObj spid="_x0000_s47149" name="文档" r:id="rId15" imgW="7618615" imgH="938174" progId="Word.Document.12">
              <p:embed/>
            </p:oleObj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89664938"/>
              </p:ext>
            </p:extLst>
          </p:nvPr>
        </p:nvGraphicFramePr>
        <p:xfrm>
          <a:off x="420660" y="1883163"/>
          <a:ext cx="7620000" cy="936625"/>
        </p:xfrm>
        <a:graphic>
          <a:graphicData uri="http://schemas.openxmlformats.org/presentationml/2006/ole">
            <p:oleObj spid="_x0000_s47150" name="文档" r:id="rId16" imgW="7618615" imgH="939256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7556654"/>
              </p:ext>
            </p:extLst>
          </p:nvPr>
        </p:nvGraphicFramePr>
        <p:xfrm>
          <a:off x="420660" y="2604409"/>
          <a:ext cx="7620000" cy="936625"/>
        </p:xfrm>
        <a:graphic>
          <a:graphicData uri="http://schemas.openxmlformats.org/presentationml/2006/ole">
            <p:oleObj spid="_x0000_s47151" name="文档" r:id="rId17" imgW="7618615" imgH="941058" progId="Word.Document.12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47525751"/>
              </p:ext>
            </p:extLst>
          </p:nvPr>
        </p:nvGraphicFramePr>
        <p:xfrm>
          <a:off x="420660" y="3325655"/>
          <a:ext cx="7620000" cy="936625"/>
        </p:xfrm>
        <a:graphic>
          <a:graphicData uri="http://schemas.openxmlformats.org/presentationml/2006/ole">
            <p:oleObj spid="_x0000_s47152" name="文档" r:id="rId18" imgW="7618615" imgH="942499" progId="Word.Document.12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323528" y="3971395"/>
            <a:ext cx="361028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不妨取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705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任意多边形 3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6" name="任意多边形 45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7" name="任意多边形 46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8" name="任意多边形 47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94580674"/>
              </p:ext>
            </p:extLst>
          </p:nvPr>
        </p:nvGraphicFramePr>
        <p:xfrm>
          <a:off x="467544" y="843558"/>
          <a:ext cx="7620000" cy="938212"/>
        </p:xfrm>
        <a:graphic>
          <a:graphicData uri="http://schemas.openxmlformats.org/presentationml/2006/ole">
            <p:oleObj spid="_x0000_s52268" name="文档" r:id="rId15" imgW="7618615" imgH="943941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7825447"/>
              </p:ext>
            </p:extLst>
          </p:nvPr>
        </p:nvGraphicFramePr>
        <p:xfrm>
          <a:off x="467544" y="1491630"/>
          <a:ext cx="7620000" cy="938212"/>
        </p:xfrm>
        <a:graphic>
          <a:graphicData uri="http://schemas.openxmlformats.org/presentationml/2006/ole">
            <p:oleObj spid="_x0000_s52269" name="文档" r:id="rId16" imgW="7618615" imgH="94574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65175" y="2139702"/>
            <a:ext cx="607409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所成的角为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30°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，则应有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652024"/>
              </p:ext>
            </p:extLst>
          </p:nvPr>
        </p:nvGraphicFramePr>
        <p:xfrm>
          <a:off x="452304" y="2859782"/>
          <a:ext cx="7620000" cy="1433513"/>
        </p:xfrm>
        <a:graphic>
          <a:graphicData uri="http://schemas.openxmlformats.org/presentationml/2006/ole">
            <p:oleObj spid="_x0000_s52270" name="文档" r:id="rId17" imgW="7618615" imgH="1435555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5716383"/>
              </p:ext>
            </p:extLst>
          </p:nvPr>
        </p:nvGraphicFramePr>
        <p:xfrm>
          <a:off x="408384" y="4212694"/>
          <a:ext cx="7620000" cy="1074737"/>
        </p:xfrm>
        <a:graphic>
          <a:graphicData uri="http://schemas.openxmlformats.org/presentationml/2006/ole">
            <p:oleObj spid="_x0000_s52271" name="文档" r:id="rId18" imgW="7618615" imgH="107549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5119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任意多边形 32">
            <a:hlinkClick r:id="rId2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1520" y="676682"/>
            <a:ext cx="8597865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在四棱锥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—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底面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，底面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为正方形，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分别是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EF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DP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所在直线分别为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轴建立空间直角坐标系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a,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6" name="图片 25" descr="103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075806"/>
            <a:ext cx="2159887" cy="1982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63002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6145817"/>
              </p:ext>
            </p:extLst>
          </p:nvPr>
        </p:nvGraphicFramePr>
        <p:xfrm>
          <a:off x="516780" y="1381760"/>
          <a:ext cx="7367588" cy="1098550"/>
        </p:xfrm>
        <a:graphic>
          <a:graphicData uri="http://schemas.openxmlformats.org/presentationml/2006/ole">
            <p:oleObj spid="_x0000_s54302" name="文档" r:id="rId15" imgW="7367420" imgH="1098561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46433392"/>
              </p:ext>
            </p:extLst>
          </p:nvPr>
        </p:nvGraphicFramePr>
        <p:xfrm>
          <a:off x="482784" y="2363584"/>
          <a:ext cx="7367588" cy="1098550"/>
        </p:xfrm>
        <a:graphic>
          <a:graphicData uri="http://schemas.openxmlformats.org/presentationml/2006/ole">
            <p:oleObj spid="_x0000_s54303" name="文档" r:id="rId16" imgW="7367420" imgH="1100003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11888559"/>
              </p:ext>
            </p:extLst>
          </p:nvPr>
        </p:nvGraphicFramePr>
        <p:xfrm>
          <a:off x="448788" y="3345408"/>
          <a:ext cx="7367588" cy="1098550"/>
        </p:xfrm>
        <a:graphic>
          <a:graphicData uri="http://schemas.openxmlformats.org/presentationml/2006/ole">
            <p:oleObj spid="_x0000_s54304" name="文档" r:id="rId17" imgW="7367420" imgH="110144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3932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4615" y="771550"/>
            <a:ext cx="859786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在平面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PAD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内求一点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，使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GF</a:t>
            </a:r>
            <a:r>
              <a:rPr lang="en-US" altLang="zh-CN" sz="2600" kern="100" dirty="0" smtClean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 smtClean="0">
                <a:latin typeface="Times New Roman"/>
                <a:ea typeface="华文细黑"/>
                <a:cs typeface="Courier New"/>
              </a:rPr>
              <a:t>PCB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，并证明你的结论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2906999"/>
              </p:ext>
            </p:extLst>
          </p:nvPr>
        </p:nvGraphicFramePr>
        <p:xfrm>
          <a:off x="395536" y="1923678"/>
          <a:ext cx="7207250" cy="1190625"/>
        </p:xfrm>
        <a:graphic>
          <a:graphicData uri="http://schemas.openxmlformats.org/presentationml/2006/ole">
            <p:oleObj spid="_x0000_s55327" name="文档" r:id="rId15" imgW="7207275" imgH="1190108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08288" y="2643758"/>
            <a:ext cx="3592650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若使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GF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PCB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，则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85197368"/>
              </p:ext>
            </p:extLst>
          </p:nvPr>
        </p:nvGraphicFramePr>
        <p:xfrm>
          <a:off x="387508" y="3325341"/>
          <a:ext cx="7207250" cy="1190625"/>
        </p:xfrm>
        <a:graphic>
          <a:graphicData uri="http://schemas.openxmlformats.org/presentationml/2006/ole">
            <p:oleObj spid="_x0000_s55328" name="文档" r:id="rId16" imgW="7207275" imgH="1191910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71241239"/>
              </p:ext>
            </p:extLst>
          </p:nvPr>
        </p:nvGraphicFramePr>
        <p:xfrm>
          <a:off x="356620" y="4117429"/>
          <a:ext cx="7207250" cy="1190625"/>
        </p:xfrm>
        <a:graphic>
          <a:graphicData uri="http://schemas.openxmlformats.org/presentationml/2006/ole">
            <p:oleObj spid="_x0000_s55329" name="文档" r:id="rId17" imgW="7207275" imgH="1193712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2725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任意多边形 16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2" name="任意多边形 31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67122270"/>
              </p:ext>
            </p:extLst>
          </p:nvPr>
        </p:nvGraphicFramePr>
        <p:xfrm>
          <a:off x="441084" y="1309117"/>
          <a:ext cx="7207250" cy="1190625"/>
        </p:xfrm>
        <a:graphic>
          <a:graphicData uri="http://schemas.openxmlformats.org/presentationml/2006/ole">
            <p:oleObj spid="_x0000_s56347" name="文档" r:id="rId15" imgW="7207275" imgH="1191910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90778927"/>
              </p:ext>
            </p:extLst>
          </p:nvPr>
        </p:nvGraphicFramePr>
        <p:xfrm>
          <a:off x="441084" y="2350740"/>
          <a:ext cx="7207250" cy="1190625"/>
        </p:xfrm>
        <a:graphic>
          <a:graphicData uri="http://schemas.openxmlformats.org/presentationml/2006/ole">
            <p:oleObj spid="_x0000_s56348" name="文档" r:id="rId16" imgW="7207275" imgH="1193712" progId="Word.Document.12">
              <p:embed/>
            </p:oleObj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80348926"/>
              </p:ext>
            </p:extLst>
          </p:nvPr>
        </p:nvGraphicFramePr>
        <p:xfrm>
          <a:off x="441084" y="3397349"/>
          <a:ext cx="7207250" cy="1190625"/>
        </p:xfrm>
        <a:graphic>
          <a:graphicData uri="http://schemas.openxmlformats.org/presentationml/2006/ole">
            <p:oleObj spid="_x0000_s56349" name="文档" r:id="rId17" imgW="7207275" imgH="119515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9273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97043410"/>
              </p:ext>
            </p:extLst>
          </p:nvPr>
        </p:nvGraphicFramePr>
        <p:xfrm>
          <a:off x="539552" y="1275606"/>
          <a:ext cx="7124700" cy="1074738"/>
        </p:xfrm>
        <a:graphic>
          <a:graphicData uri="http://schemas.openxmlformats.org/presentationml/2006/ole">
            <p:oleObj spid="_x0000_s2132" name="文档" r:id="rId3" imgW="7123423" imgH="107549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10562064"/>
              </p:ext>
            </p:extLst>
          </p:nvPr>
        </p:nvGraphicFramePr>
        <p:xfrm>
          <a:off x="539552" y="2211710"/>
          <a:ext cx="7124700" cy="1074738"/>
        </p:xfrm>
        <a:graphic>
          <a:graphicData uri="http://schemas.openxmlformats.org/presentationml/2006/ole">
            <p:oleObj spid="_x0000_s2133" name="文档" r:id="rId4" imgW="7123423" imgH="1075855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444428" y="3155434"/>
            <a:ext cx="480612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∴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，同理可证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409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SXT18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8141" y="3098666"/>
            <a:ext cx="2109829" cy="194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任意多边形 32">
            <a:hlinkClick r:id="rId4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4" name="任意多边形 33">
            <a:hlinkClick r:id="rId5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6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7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8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9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10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11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2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3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4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5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8452" y="797030"/>
            <a:ext cx="8946973" cy="42534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12.(2015·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天津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如图，在四棱柱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中，侧棱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底面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且点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求证：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解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如图，以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为原点建立空间直角坐标系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依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题意可得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en-US" altLang="zh-CN" sz="2600" kern="100" dirty="0">
                <a:latin typeface="Times New Roman"/>
                <a:ea typeface="华文细黑"/>
              </a:rPr>
              <a:t>(0,0,0)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dirty="0">
                <a:latin typeface="Times New Roman"/>
                <a:ea typeface="华文细黑"/>
              </a:rPr>
              <a:t>(0,1,0)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C</a:t>
            </a:r>
            <a:r>
              <a:rPr lang="en-US" altLang="zh-CN" sz="2600" kern="100" dirty="0">
                <a:latin typeface="Times New Roman"/>
                <a:ea typeface="华文细黑"/>
              </a:rPr>
              <a:t>(2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</a:rPr>
              <a:t>0,0)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</a:rPr>
              <a:t>D</a:t>
            </a:r>
            <a:r>
              <a:rPr lang="en-US" altLang="zh-CN" sz="2600" kern="100" dirty="0" smtClean="0">
                <a:latin typeface="Times New Roman"/>
                <a:ea typeface="华文细黑"/>
              </a:rPr>
              <a:t>(1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kern="100" dirty="0">
                <a:latin typeface="Times New Roman"/>
                <a:ea typeface="华文细黑"/>
              </a:rPr>
              <a:t>0)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</a:rPr>
              <a:t>(0,0,2)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</a:rPr>
              <a:t>(0,1,2)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i="1" kern="100" dirty="0" smtClean="0">
                <a:latin typeface="Times New Roman"/>
                <a:ea typeface="华文细黑"/>
              </a:rPr>
              <a:t>C</a:t>
            </a:r>
            <a:r>
              <a:rPr lang="en-US" altLang="zh-CN" sz="2600" kern="100" baseline="-25000" dirty="0" smtClean="0">
                <a:latin typeface="Times New Roman"/>
                <a:ea typeface="华文细黑"/>
              </a:rPr>
              <a:t>1</a:t>
            </a:r>
            <a:r>
              <a:rPr lang="en-US" altLang="zh-CN" sz="2600" kern="100" dirty="0" smtClean="0">
                <a:latin typeface="Times New Roman"/>
                <a:ea typeface="华文细黑"/>
              </a:rPr>
              <a:t>(2,0,2</a:t>
            </a:r>
            <a:r>
              <a:rPr lang="en-US" altLang="zh-CN" sz="2600" kern="100" dirty="0">
                <a:latin typeface="Times New Roman"/>
                <a:ea typeface="华文细黑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kern="100" dirty="0">
                <a:latin typeface="Times New Roman"/>
                <a:ea typeface="华文细黑"/>
              </a:rPr>
              <a:t>(1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</a:rPr>
              <a:t>2,2)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46082572"/>
              </p:ext>
            </p:extLst>
          </p:nvPr>
        </p:nvGraphicFramePr>
        <p:xfrm>
          <a:off x="8396044" y="1380307"/>
          <a:ext cx="519113" cy="687387"/>
        </p:xfrm>
        <a:graphic>
          <a:graphicData uri="http://schemas.openxmlformats.org/presentationml/2006/ole">
            <p:oleObj spid="_x0000_s57357" name="文档" r:id="rId16" imgW="519351" imgH="686894" progId="Word.Document.12">
              <p:embed/>
            </p:oleObj>
          </a:graphicData>
        </a:graphic>
      </p:graphicFrame>
      <p:pic>
        <p:nvPicPr>
          <p:cNvPr id="20" name="图片 19" descr="SXT73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2546" y="1866910"/>
            <a:ext cx="1659033" cy="1363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3519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4135" y="1044342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又因为</a:t>
            </a:r>
            <a:r>
              <a:rPr lang="en-US" altLang="zh-CN" sz="2600" i="1" kern="100" dirty="0">
                <a:latin typeface="Times New Roman"/>
                <a:ea typeface="华文细黑"/>
              </a:rPr>
              <a:t>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600" i="1" kern="100" dirty="0">
                <a:latin typeface="Times New Roman"/>
                <a:ea typeface="华文细黑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600" i="1" kern="100" dirty="0">
                <a:latin typeface="Times New Roman"/>
                <a:ea typeface="华文细黑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的中点，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97823893"/>
              </p:ext>
            </p:extLst>
          </p:nvPr>
        </p:nvGraphicFramePr>
        <p:xfrm>
          <a:off x="377626" y="1756802"/>
          <a:ext cx="4732338" cy="1084263"/>
        </p:xfrm>
        <a:graphic>
          <a:graphicData uri="http://schemas.openxmlformats.org/presentationml/2006/ole">
            <p:oleObj spid="_x0000_s58388" name="文档" r:id="rId15" imgW="4732101" imgH="1083525" progId="Word.Document.12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271755" y="2636138"/>
            <a:ext cx="8597865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600" b="1" kern="100" dirty="0">
                <a:solidFill>
                  <a:srgbClr val="0066FF"/>
                </a:solidFill>
                <a:latin typeface="Times New Roman"/>
                <a:ea typeface="微软雅黑"/>
                <a:cs typeface="Times New Roman"/>
              </a:rPr>
              <a:t>证明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依题意，可得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</a:rPr>
              <a:t>(0,0,1)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dirty="0">
                <a:latin typeface="Times New Roman"/>
                <a:ea typeface="华文细黑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的一个法向量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en-US" sz="26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18467888"/>
              </p:ext>
            </p:extLst>
          </p:nvPr>
        </p:nvGraphicFramePr>
        <p:xfrm>
          <a:off x="281940" y="3290674"/>
          <a:ext cx="8328025" cy="914400"/>
        </p:xfrm>
        <a:graphic>
          <a:graphicData uri="http://schemas.openxmlformats.org/presentationml/2006/ole">
            <p:oleObj spid="_x0000_s58389" name="文档" r:id="rId16" imgW="8327215" imgH="915468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49032" y="4061058"/>
            <a:ext cx="7510389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又因为直线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zh-CN" altLang="zh-CN" sz="2600" kern="100" dirty="0">
                <a:latin typeface="宋体"/>
                <a:ea typeface="MS Mincho"/>
                <a:cs typeface="MS Mincho"/>
              </a:rPr>
              <a:t>⊄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，所以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600" kern="100" dirty="0">
                <a:latin typeface="宋体"/>
                <a:ea typeface="华文细黑"/>
                <a:cs typeface="Times New Roman"/>
              </a:rPr>
              <a:t>∥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602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623" y="756310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求二面角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的正弦值；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46570126"/>
              </p:ext>
            </p:extLst>
          </p:nvPr>
        </p:nvGraphicFramePr>
        <p:xfrm>
          <a:off x="435461" y="1372056"/>
          <a:ext cx="5745163" cy="1082675"/>
        </p:xfrm>
        <a:graphic>
          <a:graphicData uri="http://schemas.openxmlformats.org/presentationml/2006/ole">
            <p:oleObj spid="_x0000_s59412" name="文档" r:id="rId15" imgW="5744731" imgH="1083063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308288" y="2220912"/>
            <a:ext cx="62392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ACD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的法向量，则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9851700"/>
              </p:ext>
            </p:extLst>
          </p:nvPr>
        </p:nvGraphicFramePr>
        <p:xfrm>
          <a:off x="414908" y="2798886"/>
          <a:ext cx="5745163" cy="1768475"/>
        </p:xfrm>
        <a:graphic>
          <a:graphicData uri="http://schemas.openxmlformats.org/presentationml/2006/ole">
            <p:oleObj spid="_x0000_s59413" name="文档" r:id="rId16" imgW="5744731" imgH="1773629" progId="Word.Document.12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43900" y="4293904"/>
            <a:ext cx="441659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不妨设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，可得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(0,1,1).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818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4615" y="891124"/>
            <a:ext cx="8597865" cy="6157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ACB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的法向量，则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10710359"/>
              </p:ext>
            </p:extLst>
          </p:nvPr>
        </p:nvGraphicFramePr>
        <p:xfrm>
          <a:off x="411163" y="1679818"/>
          <a:ext cx="5745162" cy="1714500"/>
        </p:xfrm>
        <a:graphic>
          <a:graphicData uri="http://schemas.openxmlformats.org/presentationml/2006/ole">
            <p:oleObj spid="_x0000_s60434" name="文档" r:id="rId15" imgW="5744731" imgH="1717403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11944789"/>
              </p:ext>
            </p:extLst>
          </p:nvPr>
        </p:nvGraphicFramePr>
        <p:xfrm>
          <a:off x="411014" y="3161506"/>
          <a:ext cx="5745162" cy="1714500"/>
        </p:xfrm>
        <a:graphic>
          <a:graphicData uri="http://schemas.openxmlformats.org/presentationml/2006/ole">
            <p:oleObj spid="_x0000_s60435" name="文档" r:id="rId16" imgW="5744731" imgH="1719566" progId="Word.Document.12">
              <p:embed/>
            </p:oleObj>
          </a:graphicData>
        </a:graphic>
      </p:graphicFrame>
      <p:sp>
        <p:nvSpPr>
          <p:cNvPr id="4" name="矩形 3"/>
          <p:cNvSpPr/>
          <p:nvPr/>
        </p:nvSpPr>
        <p:spPr>
          <a:xfrm>
            <a:off x="251520" y="4235554"/>
            <a:ext cx="5000087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不妨设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，可得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，－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2,1).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510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15322522"/>
              </p:ext>
            </p:extLst>
          </p:nvPr>
        </p:nvGraphicFramePr>
        <p:xfrm>
          <a:off x="511175" y="1274440"/>
          <a:ext cx="7459663" cy="1074738"/>
        </p:xfrm>
        <a:graphic>
          <a:graphicData uri="http://schemas.openxmlformats.org/presentationml/2006/ole">
            <p:oleObj spid="_x0000_s61467" name="文档" r:id="rId15" imgW="7458829" imgH="1075495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3372911"/>
              </p:ext>
            </p:extLst>
          </p:nvPr>
        </p:nvGraphicFramePr>
        <p:xfrm>
          <a:off x="482152" y="2211710"/>
          <a:ext cx="7459663" cy="1074738"/>
        </p:xfrm>
        <a:graphic>
          <a:graphicData uri="http://schemas.openxmlformats.org/presentationml/2006/ole">
            <p:oleObj spid="_x0000_s61468" name="文档" r:id="rId16" imgW="7458829" imgH="1075855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63616013"/>
              </p:ext>
            </p:extLst>
          </p:nvPr>
        </p:nvGraphicFramePr>
        <p:xfrm>
          <a:off x="444684" y="3225204"/>
          <a:ext cx="7459663" cy="1074738"/>
        </p:xfrm>
        <a:graphic>
          <a:graphicData uri="http://schemas.openxmlformats.org/presentationml/2006/ole">
            <p:oleObj spid="_x0000_s61469" name="文档" r:id="rId17" imgW="7458829" imgH="107765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96048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2607" y="1099528"/>
            <a:ext cx="859786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设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为棱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上的点，若直线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NE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和平面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所成角的正弦值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求线段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的长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19944628"/>
              </p:ext>
            </p:extLst>
          </p:nvPr>
        </p:nvGraphicFramePr>
        <p:xfrm>
          <a:off x="315908" y="2420114"/>
          <a:ext cx="7459663" cy="1074737"/>
        </p:xfrm>
        <a:graphic>
          <a:graphicData uri="http://schemas.openxmlformats.org/presentationml/2006/ole">
            <p:oleObj spid="_x0000_s62492" name="文档" r:id="rId15" imgW="7458829" imgH="1075855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4488464"/>
              </p:ext>
            </p:extLst>
          </p:nvPr>
        </p:nvGraphicFramePr>
        <p:xfrm>
          <a:off x="1634912" y="1700034"/>
          <a:ext cx="336550" cy="908050"/>
        </p:xfrm>
        <a:graphic>
          <a:graphicData uri="http://schemas.openxmlformats.org/presentationml/2006/ole">
            <p:oleObj spid="_x0000_s62493" name="文档" r:id="rId16" imgW="336516" imgH="907926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56008514"/>
              </p:ext>
            </p:extLst>
          </p:nvPr>
        </p:nvGraphicFramePr>
        <p:xfrm>
          <a:off x="282000" y="3145577"/>
          <a:ext cx="7459663" cy="1074737"/>
        </p:xfrm>
        <a:graphic>
          <a:graphicData uri="http://schemas.openxmlformats.org/presentationml/2006/ole">
            <p:oleObj spid="_x0000_s62494" name="文档" r:id="rId17" imgW="7458829" imgH="1077657" progId="Word.Document.12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187132" y="3939902"/>
            <a:ext cx="6130204" cy="61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又</a:t>
            </a:r>
            <a:r>
              <a:rPr lang="en-US" altLang="zh-CN" sz="26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(0,0,1)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为平面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ABCD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的一个法向量，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835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1234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高考题型精练</a:t>
            </a:r>
            <a:endParaRPr lang="zh-CN" altLang="en-US" sz="2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604" y="699542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任意多边形 33">
            <a:hlinkClick r:id="rId3" action="ppaction://hlinksldjump"/>
          </p:cNvPr>
          <p:cNvSpPr/>
          <p:nvPr/>
        </p:nvSpPr>
        <p:spPr>
          <a:xfrm>
            <a:off x="2987824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5" name="任意多边形 34">
            <a:hlinkClick r:id="rId4" action="ppaction://hlinksldjump"/>
          </p:cNvPr>
          <p:cNvSpPr/>
          <p:nvPr/>
        </p:nvSpPr>
        <p:spPr>
          <a:xfrm>
            <a:off x="3470805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2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6" name="任意多边形 35">
            <a:hlinkClick r:id="rId5" action="ppaction://hlinksldjump"/>
          </p:cNvPr>
          <p:cNvSpPr/>
          <p:nvPr/>
        </p:nvSpPr>
        <p:spPr>
          <a:xfrm>
            <a:off x="3953786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3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7" name="任意多边形 36">
            <a:hlinkClick r:id="rId6" action="ppaction://hlinksldjump"/>
          </p:cNvPr>
          <p:cNvSpPr/>
          <p:nvPr/>
        </p:nvSpPr>
        <p:spPr>
          <a:xfrm>
            <a:off x="4436767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4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8" name="任意多边形 37">
            <a:hlinkClick r:id="rId7" action="ppaction://hlinksldjump"/>
          </p:cNvPr>
          <p:cNvSpPr/>
          <p:nvPr/>
        </p:nvSpPr>
        <p:spPr>
          <a:xfrm>
            <a:off x="4919748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5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39" name="任意多边形 38">
            <a:hlinkClick r:id="rId8" action="ppaction://hlinksldjump"/>
          </p:cNvPr>
          <p:cNvSpPr/>
          <p:nvPr/>
        </p:nvSpPr>
        <p:spPr>
          <a:xfrm>
            <a:off x="5402729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6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0" name="任意多边形 39">
            <a:hlinkClick r:id="rId9" action="ppaction://hlinksldjump"/>
          </p:cNvPr>
          <p:cNvSpPr/>
          <p:nvPr/>
        </p:nvSpPr>
        <p:spPr>
          <a:xfrm>
            <a:off x="5885710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7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1" name="任意多边形 40">
            <a:hlinkClick r:id="rId10" action="ppaction://hlinksldjump"/>
          </p:cNvPr>
          <p:cNvSpPr/>
          <p:nvPr/>
        </p:nvSpPr>
        <p:spPr>
          <a:xfrm>
            <a:off x="6368691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8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2" name="任意多边形 41">
            <a:hlinkClick r:id="rId11" action="ppaction://hlinksldjump"/>
          </p:cNvPr>
          <p:cNvSpPr/>
          <p:nvPr/>
        </p:nvSpPr>
        <p:spPr>
          <a:xfrm>
            <a:off x="6851672" y="235202"/>
            <a:ext cx="39818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9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3" name="任意多边形 42">
            <a:hlinkClick r:id="rId12" action="ppaction://hlinksldjump"/>
          </p:cNvPr>
          <p:cNvSpPr/>
          <p:nvPr/>
        </p:nvSpPr>
        <p:spPr>
          <a:xfrm>
            <a:off x="7334653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10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4" name="任意多边形 43">
            <a:hlinkClick r:id="rId13" action="ppaction://hlinksldjump"/>
          </p:cNvPr>
          <p:cNvSpPr/>
          <p:nvPr/>
        </p:nvSpPr>
        <p:spPr>
          <a:xfrm>
            <a:off x="7949435" y="235202"/>
            <a:ext cx="529988" cy="361988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chemeClr val="tx1"/>
                </a:solidFill>
                <a:latin typeface="Broadway" pitchFamily="82" charset="0"/>
                <a:cs typeface="Times New Roman" pitchFamily="18" charset="0"/>
              </a:rPr>
              <a:t>11</a:t>
            </a:r>
            <a:endParaRPr lang="zh-CN" altLang="en-US" sz="2200" kern="1200" dirty="0">
              <a:solidFill>
                <a:schemeClr val="tx1"/>
              </a:solidFill>
              <a:latin typeface="Broadway" pitchFamily="82" charset="0"/>
              <a:cs typeface="Times New Roman" pitchFamily="18" charset="0"/>
            </a:endParaRPr>
          </a:p>
        </p:txBody>
      </p:sp>
      <p:sp>
        <p:nvSpPr>
          <p:cNvPr id="45" name="任意多边形 44">
            <a:hlinkClick r:id="rId14" action="ppaction://hlinksldjump"/>
          </p:cNvPr>
          <p:cNvSpPr/>
          <p:nvPr/>
        </p:nvSpPr>
        <p:spPr>
          <a:xfrm>
            <a:off x="8564214" y="235202"/>
            <a:ext cx="481807" cy="398187"/>
          </a:xfrm>
          <a:custGeom>
            <a:avLst/>
            <a:gdLst>
              <a:gd name="connsiteX0" fmla="*/ 0 w 254171"/>
              <a:gd name="connsiteY0" fmla="*/ 127086 h 254171"/>
              <a:gd name="connsiteX1" fmla="*/ 127086 w 254171"/>
              <a:gd name="connsiteY1" fmla="*/ 0 h 254171"/>
              <a:gd name="connsiteX2" fmla="*/ 254172 w 254171"/>
              <a:gd name="connsiteY2" fmla="*/ 127086 h 254171"/>
              <a:gd name="connsiteX3" fmla="*/ 127086 w 254171"/>
              <a:gd name="connsiteY3" fmla="*/ 254172 h 254171"/>
              <a:gd name="connsiteX4" fmla="*/ 0 w 254171"/>
              <a:gd name="connsiteY4" fmla="*/ 127086 h 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71" h="254171">
                <a:moveTo>
                  <a:pt x="0" y="127086"/>
                </a:moveTo>
                <a:cubicBezTo>
                  <a:pt x="0" y="56898"/>
                  <a:pt x="56898" y="0"/>
                  <a:pt x="127086" y="0"/>
                </a:cubicBezTo>
                <a:cubicBezTo>
                  <a:pt x="197274" y="0"/>
                  <a:pt x="254172" y="56898"/>
                  <a:pt x="254172" y="127086"/>
                </a:cubicBezTo>
                <a:cubicBezTo>
                  <a:pt x="254172" y="197274"/>
                  <a:pt x="197274" y="254172"/>
                  <a:pt x="127086" y="254172"/>
                </a:cubicBezTo>
                <a:cubicBezTo>
                  <a:pt x="56898" y="254172"/>
                  <a:pt x="0" y="197274"/>
                  <a:pt x="0" y="12708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397" tIns="40397" rIns="40397" bIns="4039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dirty="0" smtClean="0">
                <a:solidFill>
                  <a:srgbClr val="0000FF"/>
                </a:solidFill>
                <a:latin typeface="Broadway" pitchFamily="82" charset="0"/>
                <a:cs typeface="Times New Roman" pitchFamily="18" charset="0"/>
              </a:rPr>
              <a:t>12</a:t>
            </a:r>
            <a:endParaRPr lang="zh-CN" altLang="en-US" sz="2200" kern="1200" dirty="0">
              <a:solidFill>
                <a:srgbClr val="0000FF"/>
              </a:solidFill>
              <a:latin typeface="Broadway" pitchFamily="82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58043371"/>
              </p:ext>
            </p:extLst>
          </p:nvPr>
        </p:nvGraphicFramePr>
        <p:xfrm>
          <a:off x="459409" y="843558"/>
          <a:ext cx="7459662" cy="1433513"/>
        </p:xfrm>
        <a:graphic>
          <a:graphicData uri="http://schemas.openxmlformats.org/presentationml/2006/ole">
            <p:oleObj spid="_x0000_s63517" name="文档" r:id="rId15" imgW="7458829" imgH="1435555" progId="Word.Document.12">
              <p:embed/>
            </p:oleObj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5862062"/>
              </p:ext>
            </p:extLst>
          </p:nvPr>
        </p:nvGraphicFramePr>
        <p:xfrm>
          <a:off x="352471" y="2018546"/>
          <a:ext cx="7459662" cy="1433513"/>
        </p:xfrm>
        <a:graphic>
          <a:graphicData uri="http://schemas.openxmlformats.org/presentationml/2006/ole">
            <p:oleObj spid="_x0000_s63518" name="文档" r:id="rId16" imgW="7458829" imgH="1436636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59846845"/>
              </p:ext>
            </p:extLst>
          </p:nvPr>
        </p:nvGraphicFramePr>
        <p:xfrm>
          <a:off x="337171" y="3219822"/>
          <a:ext cx="8245475" cy="762000"/>
        </p:xfrm>
        <a:graphic>
          <a:graphicData uri="http://schemas.openxmlformats.org/presentationml/2006/ole">
            <p:oleObj spid="_x0000_s63519" name="文档" r:id="rId17" imgW="8243363" imgH="762650" progId="Word.Document.12">
              <p:embed/>
            </p:oleObj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27777574"/>
              </p:ext>
            </p:extLst>
          </p:nvPr>
        </p:nvGraphicFramePr>
        <p:xfrm>
          <a:off x="323528" y="3969990"/>
          <a:ext cx="8245475" cy="762000"/>
        </p:xfrm>
        <a:graphic>
          <a:graphicData uri="http://schemas.openxmlformats.org/presentationml/2006/ole">
            <p:oleObj spid="_x0000_s63520" name="文档" r:id="rId18" imgW="8243363" imgH="763010" progId="Word.Document.12">
              <p:embed/>
            </p:oleObj>
          </a:graphicData>
        </a:graphic>
      </p:graphicFrame>
      <p:pic>
        <p:nvPicPr>
          <p:cNvPr id="24" name="图片 23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3600" y="4466818"/>
            <a:ext cx="762896" cy="6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26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94615" y="66710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MN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的长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75316229"/>
              </p:ext>
            </p:extLst>
          </p:nvPr>
        </p:nvGraphicFramePr>
        <p:xfrm>
          <a:off x="380296" y="699542"/>
          <a:ext cx="7124700" cy="1074738"/>
        </p:xfrm>
        <a:graphic>
          <a:graphicData uri="http://schemas.openxmlformats.org/presentationml/2006/ole">
            <p:oleObj spid="_x0000_s3360" name="文档" r:id="rId3" imgW="7123423" imgH="1075855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84905027"/>
              </p:ext>
            </p:extLst>
          </p:nvPr>
        </p:nvGraphicFramePr>
        <p:xfrm>
          <a:off x="327620" y="1578878"/>
          <a:ext cx="7124700" cy="1074738"/>
        </p:xfrm>
        <a:graphic>
          <a:graphicData uri="http://schemas.openxmlformats.org/presentationml/2006/ole">
            <p:oleObj spid="_x0000_s3361" name="文档" r:id="rId4" imgW="7123423" imgH="1077657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8228176"/>
              </p:ext>
            </p:extLst>
          </p:nvPr>
        </p:nvGraphicFramePr>
        <p:xfrm>
          <a:off x="274638" y="2370966"/>
          <a:ext cx="7124700" cy="1076325"/>
        </p:xfrm>
        <a:graphic>
          <a:graphicData uri="http://schemas.openxmlformats.org/presentationml/2006/ole">
            <p:oleObj spid="_x0000_s3362" name="文档" r:id="rId5" imgW="7123423" imgH="1079099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3897350"/>
              </p:ext>
            </p:extLst>
          </p:nvPr>
        </p:nvGraphicFramePr>
        <p:xfrm>
          <a:off x="221656" y="3307070"/>
          <a:ext cx="7124700" cy="1076325"/>
        </p:xfrm>
        <a:graphic>
          <a:graphicData uri="http://schemas.openxmlformats.org/presentationml/2006/ole">
            <p:oleObj spid="_x0000_s3363" name="文档" r:id="rId6" imgW="7123423" imgH="1080901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7460307"/>
              </p:ext>
            </p:extLst>
          </p:nvPr>
        </p:nvGraphicFramePr>
        <p:xfrm>
          <a:off x="255612" y="4246969"/>
          <a:ext cx="7124700" cy="1076325"/>
        </p:xfrm>
        <a:graphic>
          <a:graphicData uri="http://schemas.openxmlformats.org/presentationml/2006/ole">
            <p:oleObj spid="_x0000_s3364" name="文档" r:id="rId7" imgW="7123423" imgH="1082343" progId="Word.Documen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45818841"/>
              </p:ext>
            </p:extLst>
          </p:nvPr>
        </p:nvGraphicFramePr>
        <p:xfrm>
          <a:off x="2267744" y="4199091"/>
          <a:ext cx="2408238" cy="1082675"/>
        </p:xfrm>
        <a:graphic>
          <a:graphicData uri="http://schemas.openxmlformats.org/presentationml/2006/ole">
            <p:oleObj spid="_x0000_s3365" name="文档" r:id="rId8" imgW="2408520" imgH="1083525" progId="Word.Document.12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91852274"/>
              </p:ext>
            </p:extLst>
          </p:nvPr>
        </p:nvGraphicFramePr>
        <p:xfrm>
          <a:off x="4503738" y="4096132"/>
          <a:ext cx="3328987" cy="1089025"/>
        </p:xfrm>
        <a:graphic>
          <a:graphicData uri="http://schemas.openxmlformats.org/presentationml/2006/ole">
            <p:oleObj spid="_x0000_s3366" name="文档" r:id="rId9" imgW="3330250" imgH="1091097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8688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3505" y="237014"/>
            <a:ext cx="859786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求异面直线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AN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600" i="1" kern="100" dirty="0">
                <a:latin typeface="Times New Roman"/>
                <a:ea typeface="华文细黑"/>
                <a:cs typeface="Courier New"/>
              </a:rPr>
              <a:t>CM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夹角的余弦值</a:t>
            </a: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19437306"/>
              </p:ext>
            </p:extLst>
          </p:nvPr>
        </p:nvGraphicFramePr>
        <p:xfrm>
          <a:off x="444426" y="957094"/>
          <a:ext cx="7124700" cy="1074737"/>
        </p:xfrm>
        <a:graphic>
          <a:graphicData uri="http://schemas.openxmlformats.org/presentationml/2006/ole">
            <p:oleObj spid="_x0000_s4290" name="文档" r:id="rId3" imgW="7123423" imgH="1077657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81971362"/>
              </p:ext>
            </p:extLst>
          </p:nvPr>
        </p:nvGraphicFramePr>
        <p:xfrm>
          <a:off x="413946" y="1749182"/>
          <a:ext cx="7124700" cy="1074737"/>
        </p:xfrm>
        <a:graphic>
          <a:graphicData uri="http://schemas.openxmlformats.org/presentationml/2006/ole">
            <p:oleObj spid="_x0000_s4291" name="文档" r:id="rId4" imgW="7123423" imgH="1079099" progId="Word.Document.12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00329303"/>
              </p:ext>
            </p:extLst>
          </p:nvPr>
        </p:nvGraphicFramePr>
        <p:xfrm>
          <a:off x="383466" y="2469262"/>
          <a:ext cx="7124700" cy="1074737"/>
        </p:xfrm>
        <a:graphic>
          <a:graphicData uri="http://schemas.openxmlformats.org/presentationml/2006/ole">
            <p:oleObj spid="_x0000_s4292" name="文档" r:id="rId5" imgW="7123423" imgH="1080901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06325392"/>
              </p:ext>
            </p:extLst>
          </p:nvPr>
        </p:nvGraphicFramePr>
        <p:xfrm>
          <a:off x="352986" y="3194725"/>
          <a:ext cx="7124700" cy="1074737"/>
        </p:xfrm>
        <a:graphic>
          <a:graphicData uri="http://schemas.openxmlformats.org/presentationml/2006/ole">
            <p:oleObj spid="_x0000_s4293" name="文档" r:id="rId6" imgW="7123423" imgH="1082343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8997434"/>
              </p:ext>
            </p:extLst>
          </p:nvPr>
        </p:nvGraphicFramePr>
        <p:xfrm>
          <a:off x="323528" y="3938934"/>
          <a:ext cx="7124700" cy="1081088"/>
        </p:xfrm>
        <a:graphic>
          <a:graphicData uri="http://schemas.openxmlformats.org/presentationml/2006/ole">
            <p:oleObj spid="_x0000_s4294" name="文档" r:id="rId7" imgW="7123423" imgH="108378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5477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61542834"/>
              </p:ext>
            </p:extLst>
          </p:nvPr>
        </p:nvGraphicFramePr>
        <p:xfrm>
          <a:off x="444500" y="411510"/>
          <a:ext cx="7124700" cy="1074737"/>
        </p:xfrm>
        <a:graphic>
          <a:graphicData uri="http://schemas.openxmlformats.org/presentationml/2006/ole">
            <p:oleObj spid="_x0000_s5315" name="文档" r:id="rId3" imgW="7123423" imgH="1079099" progId="Word.Document.12">
              <p:embed/>
            </p:oleObj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26494315"/>
              </p:ext>
            </p:extLst>
          </p:nvPr>
        </p:nvGraphicFramePr>
        <p:xfrm>
          <a:off x="418396" y="1280989"/>
          <a:ext cx="7124700" cy="1074737"/>
        </p:xfrm>
        <a:graphic>
          <a:graphicData uri="http://schemas.openxmlformats.org/presentationml/2006/ole">
            <p:oleObj spid="_x0000_s5316" name="文档" r:id="rId4" imgW="7123423" imgH="1080901" progId="Word.Document.12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28848064"/>
              </p:ext>
            </p:extLst>
          </p:nvPr>
        </p:nvGraphicFramePr>
        <p:xfrm>
          <a:off x="395536" y="2145085"/>
          <a:ext cx="7124700" cy="1074737"/>
        </p:xfrm>
        <a:graphic>
          <a:graphicData uri="http://schemas.openxmlformats.org/presentationml/2006/ole">
            <p:oleObj spid="_x0000_s5317" name="文档" r:id="rId5" imgW="7123423" imgH="1082343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94316544"/>
              </p:ext>
            </p:extLst>
          </p:nvPr>
        </p:nvGraphicFramePr>
        <p:xfrm>
          <a:off x="372676" y="3009181"/>
          <a:ext cx="7124700" cy="1074737"/>
        </p:xfrm>
        <a:graphic>
          <a:graphicData uri="http://schemas.openxmlformats.org/presentationml/2006/ole">
            <p:oleObj spid="_x0000_s5318" name="文档" r:id="rId6" imgW="7123423" imgH="1083784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1287363"/>
              </p:ext>
            </p:extLst>
          </p:nvPr>
        </p:nvGraphicFramePr>
        <p:xfrm>
          <a:off x="349816" y="3873277"/>
          <a:ext cx="7124700" cy="1074737"/>
        </p:xfrm>
        <a:graphic>
          <a:graphicData uri="http://schemas.openxmlformats.org/presentationml/2006/ole">
            <p:oleObj spid="_x0000_s5319" name="文档" r:id="rId7" imgW="7123423" imgH="1085586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2687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2142</Words>
  <Application>Microsoft Office PowerPoint</Application>
  <PresentationFormat>全屏显示(16:9)</PresentationFormat>
  <Paragraphs>695</Paragraphs>
  <Slides>66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68" baseType="lpstr">
      <vt:lpstr>Office 主题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XKW</cp:lastModifiedBy>
  <cp:revision>692</cp:revision>
  <dcterms:modified xsi:type="dcterms:W3CDTF">2016-03-03T01:04:12Z</dcterms:modified>
</cp:coreProperties>
</file>